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Relationship Id="rId4" Type="http://schemas.openxmlformats.org/officeDocument/2006/relationships/custom-properties" Target="docProps/custom.xml" 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notesMasterIdLst>
    <p:notesMasterId r:id="rId23"/>
  </p:notesMasterIdLst>
  <p:sldSz cx="12192000" cy="6858000"/>
  <p:notesSz cx="6858000" cy="12192000"/>
  <p:embeddedFontLst>
    <p:embeddedFont>
      <p:font typeface="MiSans" charset="-122" pitchFamily="34"/>
      <p:regular r:id="rId28"/>
    </p:embeddedFont>
    <p:embeddedFont>
      <p:font typeface="Noto Sans SC" charset="-122" pitchFamily="34"/>
      <p:regular r:id="rId2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28" Type="http://schemas.openxmlformats.org/officeDocument/2006/relationships/font" Target="fonts/font1.fntdata"/><Relationship Id="rId29" Type="http://schemas.openxmlformats.org/officeDocument/2006/relationships/font" Target="fonts/font2.fntdata"/></Relationships>
</file>

<file path=ppt/media/>
</file>

<file path=ppt/media/image-1-1.png>
</file>

<file path=ppt/media/image-1-2.png>
</file>

<file path=ppt/media/image-1-3.png>
</file>

<file path=ppt/media/image-1-4.png>
</file>

<file path=ppt/media/image-10-2.jpg>
</file>

<file path=ppt/media/image-13-2.jpg>
</file>

<file path=ppt/media/image-17-2.png>
</file>

<file path=ppt/media/image-2-1.png>
</file>

<file path=ppt/media/image-2-2.png>
</file>

<file path=ppt/media/image-3-1.png>
</file>

<file path=ppt/media/image-4-1.jpg>
</file>

<file path=ppt/media/image-5-2.png>
</file>

<file path=ppt/media/image-7-2.jpg>
</file>

<file path=ppt/media/image-7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image" Target="../media/image-1-4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image" Target="../media/image-10-2.jp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image" Target="../media/image-13-2.jp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image" Target="../media/image-17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3.png"/><Relationship Id="rId3" Type="http://schemas.openxmlformats.org/officeDocument/2006/relationships/image" Target="../media/image-1-4.png"/><Relationship Id="rId4" Type="http://schemas.openxmlformats.org/officeDocument/2006/relationships/image" Target="../media/image-1-2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image" Target="../media/image-7-2.jp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gradFill rotWithShape="0" flip="none">
          <a:gsLst>
            <a:gs pos="0">
              <a:srgbClr val="EFF6FC"/>
            </a:gs>
            <a:gs pos="100000">
              <a:srgbClr val="BED7EE"/>
            </a:gs>
          </a:gsLst>
          <a:lin ang="5400000" scaled="1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09-17:19:39-d3jnsaos8jdo4os5dls0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" y="365760"/>
            <a:ext cx="11826240" cy="649224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10-09-17:19:39-d3jnsaos8jdo4os5dlq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090" y="4965065"/>
            <a:ext cx="4747895" cy="597535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08940" y="2068195"/>
            <a:ext cx="6406515" cy="17430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5400" b="1" dirty="0">
                <a:solidFill>
                  <a:srgbClr val="004C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Polaris：无视觉磁感知的定位新范式</a:t>
            </a:r>
            <a:endParaRPr lang="en-US" sz="1600" dirty="0"/>
          </a:p>
        </p:txBody>
      </p:sp>
      <p:sp>
        <p:nvSpPr>
          <p:cNvPr id="5" name="Shape 1"/>
          <p:cNvSpPr/>
          <p:nvPr/>
        </p:nvSpPr>
        <p:spPr>
          <a:xfrm>
            <a:off x="667075" y="756100"/>
            <a:ext cx="237324" cy="0"/>
          </a:xfrm>
          <a:prstGeom prst="line">
            <a:avLst/>
          </a:prstGeom>
          <a:noFill/>
          <a:ln w="31750">
            <a:solidFill>
              <a:srgbClr val="004CC0"/>
            </a:solidFill>
            <a:prstDash val="solid"/>
            <a:headEnd type="none"/>
            <a:tailEnd type="none"/>
          </a:ln>
        </p:spPr>
      </p:sp>
      <p:sp>
        <p:nvSpPr>
          <p:cNvPr id="6" name="Shape 2"/>
          <p:cNvSpPr/>
          <p:nvPr/>
        </p:nvSpPr>
        <p:spPr>
          <a:xfrm>
            <a:off x="667075" y="821637"/>
            <a:ext cx="237324" cy="0"/>
          </a:xfrm>
          <a:prstGeom prst="line">
            <a:avLst/>
          </a:prstGeom>
          <a:noFill/>
          <a:ln w="31750">
            <a:solidFill>
              <a:srgbClr val="004CC0"/>
            </a:solidFill>
            <a:prstDash val="solid"/>
            <a:headEnd type="none"/>
            <a:tailEnd type="none"/>
          </a:ln>
        </p:spPr>
      </p:sp>
      <p:sp>
        <p:nvSpPr>
          <p:cNvPr id="7" name="Shape 3"/>
          <p:cNvSpPr/>
          <p:nvPr/>
        </p:nvSpPr>
        <p:spPr>
          <a:xfrm>
            <a:off x="667075" y="887173"/>
            <a:ext cx="237324" cy="0"/>
          </a:xfrm>
          <a:prstGeom prst="line">
            <a:avLst/>
          </a:prstGeom>
          <a:noFill/>
          <a:ln w="31750">
            <a:solidFill>
              <a:srgbClr val="004CC0"/>
            </a:solidFill>
            <a:prstDash val="solid"/>
            <a:headEnd type="none"/>
            <a:tailEnd type="none"/>
          </a:ln>
        </p:spPr>
      </p:sp>
      <p:sp>
        <p:nvSpPr>
          <p:cNvPr id="8" name="Text 4"/>
          <p:cNvSpPr/>
          <p:nvPr/>
        </p:nvSpPr>
        <p:spPr>
          <a:xfrm>
            <a:off x="2464435" y="5071745"/>
            <a:ext cx="2573020" cy="2418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日期：</a:t>
            </a:r>
            <a:pPr algn="ctr" indent="0" marL="0">
              <a:lnSpc>
                <a:spcPct val="100000"/>
              </a:lnSpc>
              <a:buNone/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2025/01/01</a:t>
            </a:r>
            <a:endParaRPr lang="en-US" sz="1600" dirty="0"/>
          </a:p>
        </p:txBody>
      </p:sp>
      <p:sp>
        <p:nvSpPr>
          <p:cNvPr id="9" name="Text 5"/>
          <p:cNvSpPr/>
          <p:nvPr/>
        </p:nvSpPr>
        <p:spPr>
          <a:xfrm>
            <a:off x="537210" y="5071745"/>
            <a:ext cx="1831975" cy="2418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汇报人：</a:t>
            </a:r>
            <a:pPr algn="ctr" indent="0" marL="0">
              <a:lnSpc>
                <a:spcPct val="100000"/>
              </a:lnSpc>
              <a:buNone/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Kimi AI</a:t>
            </a:r>
            <a:endParaRPr lang="en-US" sz="1600" dirty="0"/>
          </a:p>
        </p:txBody>
      </p:sp>
      <p:sp>
        <p:nvSpPr>
          <p:cNvPr id="10" name="Shape 6"/>
          <p:cNvSpPr/>
          <p:nvPr/>
        </p:nvSpPr>
        <p:spPr>
          <a:xfrm>
            <a:off x="462280" y="4228465"/>
            <a:ext cx="774258" cy="762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11" name="Text 7"/>
          <p:cNvSpPr/>
          <p:nvPr/>
        </p:nvSpPr>
        <p:spPr>
          <a:xfrm>
            <a:off x="462280" y="4228465"/>
            <a:ext cx="774258" cy="76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Shape 8"/>
          <p:cNvSpPr/>
          <p:nvPr/>
        </p:nvSpPr>
        <p:spPr>
          <a:xfrm>
            <a:off x="730690" y="4266565"/>
            <a:ext cx="5667570" cy="0"/>
          </a:xfrm>
          <a:prstGeom prst="line">
            <a:avLst/>
          </a:prstGeom>
          <a:noFill/>
          <a:ln w="19050">
            <a:solidFill>
              <a:srgbClr val="FFFFFF"/>
            </a:solidFill>
            <a:prstDash val="solid"/>
            <a:headEnd type="none"/>
            <a:tailEnd type="none"/>
          </a:ln>
        </p:spPr>
      </p:sp>
      <p:pic>
        <p:nvPicPr>
          <p:cNvPr id="13" name="Image 2" descr="https://kimi-img.moonshot.cn/pub/slides/slides_tmpl/image/25-10-09-17:19:40-d3jnsb0s8jdo4os5dlv0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6100" y="984250"/>
            <a:ext cx="4748530" cy="4748530"/>
          </a:xfrm>
          <a:prstGeom prst="rect">
            <a:avLst/>
          </a:prstGeom>
        </p:spPr>
      </p:pic>
      <p:pic>
        <p:nvPicPr>
          <p:cNvPr id="14" name="Image 3" descr="https://kimi-img.moonshot.cn/pub/slides/slides_tmpl/image/25-10-09-17:19:39-d3jnsaos8jdo4os5dlqg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998210"/>
            <a:ext cx="12192000" cy="859790"/>
          </a:xfrm>
          <a:prstGeom prst="rect">
            <a:avLst/>
          </a:prstGeom>
        </p:spPr>
      </p:pic>
    </p:spTree>
  </p:cSld>
  <p:clrMapOvr>
    <a:masterClrMapping/>
  </p:clrMapOvr>
  <p:transition>
    <p:fade/>
    <p:spd val="me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3F4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09-17:19:43-d3jnsbos8jdo4os5dm3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2006600"/>
            <a:ext cx="60452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90000"/>
              </a:lnSpc>
              <a:buNone/>
            </a:pPr>
            <a:r>
              <a:rPr lang="en-US" sz="3600" dirty="0">
                <a:solidFill>
                  <a:srgbClr val="2E70C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MOSK：磁方向键控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2717800"/>
            <a:ext cx="55372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利用径向充磁圆片的</a:t>
            </a:r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2E70C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360°任意磁化方向</a:t>
            </a:r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，将角度信息转化为数字比特，突破传统N/S单比特限制。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254000" y="3530600"/>
            <a:ext cx="5537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4A89D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8-MOSK:</a:t>
            </a:r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每45°一阶，单磁等效 </a:t>
            </a:r>
            <a:pPr indent="0" marL="0">
              <a:lnSpc>
                <a:spcPct val="120000"/>
              </a:lnSpc>
              <a:buNone/>
            </a:pPr>
            <a:r>
              <a:rPr lang="en-US" sz="1800" dirty="0">
                <a:solidFill>
                  <a:srgbClr val="2E70C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3 bit</a:t>
            </a:r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。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254000" y="4038600"/>
            <a:ext cx="5537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4A89D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20-MOSK:</a:t>
            </a:r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细分至1°，理论容量 </a:t>
            </a:r>
            <a:pPr indent="0" marL="0">
              <a:lnSpc>
                <a:spcPct val="120000"/>
              </a:lnSpc>
              <a:buNone/>
            </a:pPr>
            <a:r>
              <a:rPr lang="en-US" sz="1800" dirty="0">
                <a:solidFill>
                  <a:srgbClr val="2E70C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35 bit</a:t>
            </a:r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。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254000" y="4597400"/>
            <a:ext cx="5537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为</a:t>
            </a:r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highlight>
                  <a:srgbClr val="81B0E9">
                    <a:alpha val="50196"/>
                  </a:srgbClr>
                </a:highlight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误差校正 </a:t>
            </a:r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与</a:t>
            </a:r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highlight>
                  <a:srgbClr val="81B0E9">
                    <a:alpha val="50196"/>
                  </a:srgbClr>
                </a:highlight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冗余布局 </a:t>
            </a:r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提供充裕空间。</a:t>
            </a:r>
            <a:endParaRPr lang="en-US" sz="1600" dirty="0"/>
          </a:p>
        </p:txBody>
      </p:sp>
      <p:pic>
        <p:nvPicPr>
          <p:cNvPr id="8" name="Image 1" descr="https://kimi-web-img.moonshot.cn/img/cdn.numerade.com/36bab6f7326924b581d56b98d5a145bd74fe85c2.jpg">    </p:cNvPr>
          <p:cNvPicPr>
            <a:picLocks noChangeAspect="1"/>
          </p:cNvPicPr>
          <p:nvPr/>
        </p:nvPicPr>
        <p:blipFill>
          <a:blip r:embed="rId2"/>
          <a:srcRect l="25851" r="25851" t="0" b="0"/>
          <a:stretch/>
        </p:blipFill>
        <p:spPr>
          <a:xfrm>
            <a:off x="6299200" y="457200"/>
            <a:ext cx="5435600" cy="5943600"/>
          </a:xfrm>
          <a:prstGeom prst="roundRect">
            <a:avLst>
              <a:gd name="adj" fmla="val 2804"/>
            </a:avLst>
          </a:prstGeom>
        </p:spPr>
      </p:pic>
    </p:spTree>
  </p:cSld>
  <p:clrMapOvr>
    <a:masterClrMapping/>
  </p:clrMapOvr>
  <p:transition>
    <p:fade/>
    <p:spd val="med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3F4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09-17:19:43-d3jnsbos8jdo4os5dm3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1117600"/>
            <a:ext cx="12192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90000"/>
              </a:lnSpc>
              <a:buNone/>
            </a:pPr>
            <a:r>
              <a:rPr lang="en-US" sz="3600" dirty="0">
                <a:solidFill>
                  <a:srgbClr val="2E70C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空间置换：用更少磁铁传更多消息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0" y="1828800"/>
            <a:ext cx="12192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固定三个顶点用于姿态基准，剩余交叉点任选M-3个放置磁铁，通过组合与方向联合编码。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1413986" y="2438400"/>
            <a:ext cx="4406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4A89D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空间排列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1413986" y="2895600"/>
            <a:ext cx="4406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从 K²-4 点选 M-3 磁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413986" y="3251200"/>
            <a:ext cx="44069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10000"/>
              </a:lnSpc>
              <a:buNone/>
            </a:pPr>
            <a:r>
              <a:rPr lang="en-US" sz="2400" dirty="0">
                <a:solidFill>
                  <a:srgbClr val="2E70C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C(K²-4, M-3)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5867400" y="2844642"/>
            <a:ext cx="9652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90000"/>
              </a:lnSpc>
              <a:buNone/>
            </a:pPr>
            <a:r>
              <a:rPr lang="en-US" sz="3600" dirty="0">
                <a:solidFill>
                  <a:srgbClr val="81B0E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×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6375400" y="2438400"/>
            <a:ext cx="4406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4A89D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方向编码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6375400" y="2895600"/>
            <a:ext cx="4406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 磁，每磁 P 方向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6375400" y="3251200"/>
            <a:ext cx="44069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10000"/>
              </a:lnSpc>
              <a:buNone/>
            </a:pPr>
            <a:r>
              <a:rPr lang="en-US" sz="2400" dirty="0">
                <a:solidFill>
                  <a:srgbClr val="2E70C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P^M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254000" y="4063842"/>
            <a:ext cx="11684000" cy="1676400"/>
          </a:xfrm>
          <a:custGeom>
            <a:avLst/>
            <a:gdLst/>
            <a:ahLst/>
            <a:cxnLst/>
            <a:rect l="l" t="t" r="r" b="b"/>
            <a:pathLst>
              <a:path w="11684000" h="1676400">
                <a:moveTo>
                  <a:pt x="101607" y="0"/>
                </a:moveTo>
                <a:lnTo>
                  <a:pt x="11582393" y="0"/>
                </a:lnTo>
                <a:cubicBezTo>
                  <a:pt x="11638509" y="0"/>
                  <a:pt x="11684000" y="45491"/>
                  <a:pt x="11684000" y="101607"/>
                </a:cubicBezTo>
                <a:lnTo>
                  <a:pt x="11684000" y="1574793"/>
                </a:lnTo>
                <a:cubicBezTo>
                  <a:pt x="11684000" y="1630909"/>
                  <a:pt x="11638509" y="1676400"/>
                  <a:pt x="11582393" y="1676400"/>
                </a:cubicBezTo>
                <a:lnTo>
                  <a:pt x="101607" y="1676400"/>
                </a:lnTo>
                <a:cubicBezTo>
                  <a:pt x="45491" y="1676400"/>
                  <a:pt x="0" y="1630909"/>
                  <a:pt x="0" y="1574793"/>
                </a:cubicBezTo>
                <a:lnTo>
                  <a:pt x="0" y="101607"/>
                </a:lnTo>
                <a:cubicBezTo>
                  <a:pt x="0" y="45528"/>
                  <a:pt x="45528" y="0"/>
                  <a:pt x="101607" y="0"/>
                </a:cubicBezTo>
                <a:close/>
              </a:path>
            </a:pathLst>
          </a:custGeom>
          <a:solidFill>
            <a:srgbClr val="4A89DC">
              <a:alpha val="10196"/>
            </a:srgbClr>
          </a:solidFill>
          <a:ln/>
        </p:spPr>
      </p:sp>
      <p:sp>
        <p:nvSpPr>
          <p:cNvPr id="13" name="Text 10"/>
          <p:cNvSpPr/>
          <p:nvPr/>
        </p:nvSpPr>
        <p:spPr>
          <a:xfrm>
            <a:off x="203200" y="4267042"/>
            <a:ext cx="11785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2E70C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总编码容量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203200" y="4673442"/>
            <a:ext cx="11785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000" dirty="0">
                <a:solidFill>
                  <a:srgbClr val="2E70C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 = P^M · C(K²-4, M-3)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457200" y="5181442"/>
            <a:ext cx="11277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4阶标签仅用8颗磁体即可突破</a:t>
            </a:r>
            <a:pPr algn="ctr" indent="0" marL="0">
              <a:lnSpc>
                <a:spcPct val="120000"/>
              </a:lnSpc>
              <a:buNone/>
            </a:pPr>
            <a:r>
              <a:rPr lang="en-US" sz="2000" dirty="0">
                <a:solidFill>
                  <a:srgbClr val="2E70C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41 bit</a:t>
            </a:r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，媲美AprilTag 36h11家族。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" y="1"/>
            <a:ext cx="12192000" cy="6858000"/>
          </a:xfrm>
          <a:prstGeom prst="rect">
            <a:avLst/>
          </a:prstGeom>
          <a:gradFill rotWithShape="1" flip="none">
            <a:gsLst>
              <a:gs pos="0">
                <a:srgbClr val="FFFFFF"/>
              </a:gs>
              <a:gs pos="81000">
                <a:srgbClr val="F0F8FF"/>
              </a:gs>
              <a:gs pos="100000">
                <a:srgbClr val="F0F8F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1" y="1"/>
            <a:ext cx="12192000" cy="6858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0" y="5432425"/>
            <a:ext cx="12192000" cy="864870"/>
          </a:xfrm>
          <a:custGeom>
            <a:avLst/>
            <a:gdLst/>
            <a:ahLst/>
            <a:cxnLst/>
            <a:rect l="l" t="t" r="r" b="b"/>
            <a:pathLst>
              <a:path w="12192000" h="864870">
                <a:moveTo>
                  <a:pt x="12192000" y="61685"/>
                </a:moveTo>
                <a:lnTo>
                  <a:pt x="12192000" y="864870"/>
                </a:lnTo>
                <a:lnTo>
                  <a:pt x="0" y="864870"/>
                </a:lnTo>
                <a:lnTo>
                  <a:pt x="0" y="65089"/>
                </a:lnTo>
                <a:lnTo>
                  <a:pt x="136525" y="45945"/>
                </a:lnTo>
                <a:lnTo>
                  <a:pt x="278130" y="29779"/>
                </a:lnTo>
                <a:lnTo>
                  <a:pt x="420370" y="17017"/>
                </a:lnTo>
                <a:lnTo>
                  <a:pt x="561975" y="8083"/>
                </a:lnTo>
                <a:lnTo>
                  <a:pt x="703580" y="2552"/>
                </a:lnTo>
                <a:lnTo>
                  <a:pt x="845185" y="0"/>
                </a:lnTo>
                <a:lnTo>
                  <a:pt x="986790" y="425"/>
                </a:lnTo>
                <a:lnTo>
                  <a:pt x="1128395" y="3829"/>
                </a:lnTo>
                <a:lnTo>
                  <a:pt x="1270635" y="10210"/>
                </a:lnTo>
                <a:lnTo>
                  <a:pt x="1412240" y="18718"/>
                </a:lnTo>
                <a:lnTo>
                  <a:pt x="1553845" y="29779"/>
                </a:lnTo>
                <a:lnTo>
                  <a:pt x="1695450" y="42967"/>
                </a:lnTo>
                <a:lnTo>
                  <a:pt x="1837055" y="58282"/>
                </a:lnTo>
                <a:lnTo>
                  <a:pt x="1978660" y="75299"/>
                </a:lnTo>
                <a:lnTo>
                  <a:pt x="2120265" y="94017"/>
                </a:lnTo>
                <a:lnTo>
                  <a:pt x="2262505" y="114437"/>
                </a:lnTo>
                <a:lnTo>
                  <a:pt x="2404110" y="136133"/>
                </a:lnTo>
                <a:lnTo>
                  <a:pt x="2545715" y="159105"/>
                </a:lnTo>
                <a:lnTo>
                  <a:pt x="2687320" y="183354"/>
                </a:lnTo>
                <a:lnTo>
                  <a:pt x="2828925" y="208454"/>
                </a:lnTo>
                <a:lnTo>
                  <a:pt x="2970530" y="233979"/>
                </a:lnTo>
                <a:lnTo>
                  <a:pt x="3112770" y="260354"/>
                </a:lnTo>
                <a:lnTo>
                  <a:pt x="3254375" y="286730"/>
                </a:lnTo>
                <a:lnTo>
                  <a:pt x="3395980" y="313957"/>
                </a:lnTo>
                <a:lnTo>
                  <a:pt x="3537585" y="340758"/>
                </a:lnTo>
                <a:lnTo>
                  <a:pt x="3679190" y="367559"/>
                </a:lnTo>
                <a:lnTo>
                  <a:pt x="3820795" y="394360"/>
                </a:lnTo>
                <a:lnTo>
                  <a:pt x="3963035" y="420736"/>
                </a:lnTo>
                <a:lnTo>
                  <a:pt x="4104640" y="446261"/>
                </a:lnTo>
                <a:lnTo>
                  <a:pt x="4246245" y="471361"/>
                </a:lnTo>
                <a:lnTo>
                  <a:pt x="4387850" y="495609"/>
                </a:lnTo>
                <a:lnTo>
                  <a:pt x="4529455" y="518582"/>
                </a:lnTo>
                <a:lnTo>
                  <a:pt x="4671060" y="540278"/>
                </a:lnTo>
                <a:lnTo>
                  <a:pt x="4813300" y="560698"/>
                </a:lnTo>
                <a:lnTo>
                  <a:pt x="4954905" y="579416"/>
                </a:lnTo>
                <a:lnTo>
                  <a:pt x="5096510" y="596433"/>
                </a:lnTo>
                <a:lnTo>
                  <a:pt x="5238115" y="611748"/>
                </a:lnTo>
                <a:lnTo>
                  <a:pt x="5379720" y="624936"/>
                </a:lnTo>
                <a:lnTo>
                  <a:pt x="5521325" y="635996"/>
                </a:lnTo>
                <a:lnTo>
                  <a:pt x="5662930" y="644505"/>
                </a:lnTo>
                <a:lnTo>
                  <a:pt x="5805170" y="650886"/>
                </a:lnTo>
                <a:lnTo>
                  <a:pt x="5946775" y="654289"/>
                </a:lnTo>
                <a:lnTo>
                  <a:pt x="6088380" y="654715"/>
                </a:lnTo>
                <a:lnTo>
                  <a:pt x="6108065" y="654289"/>
                </a:lnTo>
                <a:lnTo>
                  <a:pt x="6128385" y="654715"/>
                </a:lnTo>
                <a:lnTo>
                  <a:pt x="6269990" y="654289"/>
                </a:lnTo>
                <a:lnTo>
                  <a:pt x="6411595" y="650886"/>
                </a:lnTo>
                <a:lnTo>
                  <a:pt x="6553835" y="644505"/>
                </a:lnTo>
                <a:lnTo>
                  <a:pt x="6695440" y="635996"/>
                </a:lnTo>
                <a:lnTo>
                  <a:pt x="6837045" y="624936"/>
                </a:lnTo>
                <a:lnTo>
                  <a:pt x="6978650" y="611748"/>
                </a:lnTo>
                <a:lnTo>
                  <a:pt x="7120255" y="596433"/>
                </a:lnTo>
                <a:lnTo>
                  <a:pt x="7261860" y="579416"/>
                </a:lnTo>
                <a:lnTo>
                  <a:pt x="7403465" y="560698"/>
                </a:lnTo>
                <a:lnTo>
                  <a:pt x="7545705" y="540278"/>
                </a:lnTo>
                <a:lnTo>
                  <a:pt x="7687310" y="518582"/>
                </a:lnTo>
                <a:lnTo>
                  <a:pt x="7828915" y="495609"/>
                </a:lnTo>
                <a:lnTo>
                  <a:pt x="7970520" y="471361"/>
                </a:lnTo>
                <a:lnTo>
                  <a:pt x="8112125" y="446261"/>
                </a:lnTo>
                <a:lnTo>
                  <a:pt x="8253730" y="420736"/>
                </a:lnTo>
                <a:lnTo>
                  <a:pt x="8395970" y="394360"/>
                </a:lnTo>
                <a:lnTo>
                  <a:pt x="8537575" y="367559"/>
                </a:lnTo>
                <a:lnTo>
                  <a:pt x="8679180" y="340758"/>
                </a:lnTo>
                <a:lnTo>
                  <a:pt x="8820785" y="313957"/>
                </a:lnTo>
                <a:lnTo>
                  <a:pt x="8962390" y="286730"/>
                </a:lnTo>
                <a:lnTo>
                  <a:pt x="9103995" y="260354"/>
                </a:lnTo>
                <a:lnTo>
                  <a:pt x="9246235" y="233979"/>
                </a:lnTo>
                <a:lnTo>
                  <a:pt x="9387840" y="208454"/>
                </a:lnTo>
                <a:lnTo>
                  <a:pt x="9529445" y="183354"/>
                </a:lnTo>
                <a:lnTo>
                  <a:pt x="9671050" y="159105"/>
                </a:lnTo>
                <a:lnTo>
                  <a:pt x="9812655" y="136133"/>
                </a:lnTo>
                <a:lnTo>
                  <a:pt x="9954260" y="114437"/>
                </a:lnTo>
                <a:lnTo>
                  <a:pt x="10096500" y="94017"/>
                </a:lnTo>
                <a:lnTo>
                  <a:pt x="10238105" y="75299"/>
                </a:lnTo>
                <a:lnTo>
                  <a:pt x="10379710" y="58282"/>
                </a:lnTo>
                <a:lnTo>
                  <a:pt x="10521315" y="42967"/>
                </a:lnTo>
                <a:lnTo>
                  <a:pt x="10662920" y="29779"/>
                </a:lnTo>
                <a:lnTo>
                  <a:pt x="10804525" y="18718"/>
                </a:lnTo>
                <a:lnTo>
                  <a:pt x="10946130" y="10210"/>
                </a:lnTo>
                <a:lnTo>
                  <a:pt x="11088370" y="3829"/>
                </a:lnTo>
                <a:lnTo>
                  <a:pt x="11229975" y="425"/>
                </a:lnTo>
                <a:lnTo>
                  <a:pt x="11371580" y="0"/>
                </a:lnTo>
                <a:lnTo>
                  <a:pt x="11513185" y="2552"/>
                </a:lnTo>
                <a:lnTo>
                  <a:pt x="11654790" y="8083"/>
                </a:lnTo>
                <a:lnTo>
                  <a:pt x="11796395" y="17017"/>
                </a:lnTo>
                <a:lnTo>
                  <a:pt x="11938635" y="29779"/>
                </a:lnTo>
                <a:lnTo>
                  <a:pt x="12080240" y="45945"/>
                </a:lnTo>
                <a:lnTo>
                  <a:pt x="12192000" y="61685"/>
                </a:lnTo>
                <a:close/>
              </a:path>
            </a:pathLst>
          </a:custGeom>
          <a:gradFill rotWithShape="1" flip="none">
            <a:gsLst>
              <a:gs pos="0">
                <a:srgbClr val="F8AA5C"/>
              </a:gs>
              <a:gs pos="58000">
                <a:srgbClr val="FBCC9D"/>
              </a:gs>
              <a:gs pos="99000">
                <a:srgbClr val="FDEEDE"/>
              </a:gs>
              <a:gs pos="100000">
                <a:srgbClr val="FDEEDE"/>
              </a:gs>
            </a:gsLst>
            <a:lin ang="0" scaled="1"/>
          </a:gradFill>
          <a:ln/>
        </p:spPr>
      </p:sp>
      <p:sp>
        <p:nvSpPr>
          <p:cNvPr id="5" name="Text 3"/>
          <p:cNvSpPr/>
          <p:nvPr/>
        </p:nvSpPr>
        <p:spPr>
          <a:xfrm>
            <a:off x="0" y="5432425"/>
            <a:ext cx="12192000" cy="8648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0" y="5594985"/>
            <a:ext cx="12192000" cy="1263015"/>
          </a:xfrm>
          <a:custGeom>
            <a:avLst/>
            <a:gdLst/>
            <a:ahLst/>
            <a:cxnLst/>
            <a:rect l="l" t="t" r="r" b="b"/>
            <a:pathLst>
              <a:path w="12192000" h="1263015">
                <a:moveTo>
                  <a:pt x="12192000" y="882546"/>
                </a:moveTo>
                <a:lnTo>
                  <a:pt x="12192000" y="1263015"/>
                </a:lnTo>
                <a:lnTo>
                  <a:pt x="0" y="1263015"/>
                </a:lnTo>
                <a:lnTo>
                  <a:pt x="0" y="65426"/>
                </a:lnTo>
                <a:lnTo>
                  <a:pt x="136525" y="46225"/>
                </a:lnTo>
                <a:lnTo>
                  <a:pt x="278130" y="29869"/>
                </a:lnTo>
                <a:lnTo>
                  <a:pt x="420370" y="17068"/>
                </a:lnTo>
                <a:lnTo>
                  <a:pt x="561975" y="7823"/>
                </a:lnTo>
                <a:lnTo>
                  <a:pt x="703580" y="2845"/>
                </a:lnTo>
                <a:lnTo>
                  <a:pt x="845185" y="0"/>
                </a:lnTo>
                <a:lnTo>
                  <a:pt x="986790" y="711"/>
                </a:lnTo>
                <a:lnTo>
                  <a:pt x="1128395" y="3556"/>
                </a:lnTo>
                <a:lnTo>
                  <a:pt x="1270635" y="9956"/>
                </a:lnTo>
                <a:lnTo>
                  <a:pt x="1412240" y="18490"/>
                </a:lnTo>
                <a:lnTo>
                  <a:pt x="1553845" y="29869"/>
                </a:lnTo>
                <a:lnTo>
                  <a:pt x="1695450" y="42669"/>
                </a:lnTo>
                <a:lnTo>
                  <a:pt x="1837055" y="58315"/>
                </a:lnTo>
                <a:lnTo>
                  <a:pt x="1978660" y="75383"/>
                </a:lnTo>
                <a:lnTo>
                  <a:pt x="2120265" y="93873"/>
                </a:lnTo>
                <a:lnTo>
                  <a:pt x="2262505" y="114496"/>
                </a:lnTo>
                <a:lnTo>
                  <a:pt x="2404110" y="135831"/>
                </a:lnTo>
                <a:lnTo>
                  <a:pt x="2545715" y="159299"/>
                </a:lnTo>
                <a:lnTo>
                  <a:pt x="2687320" y="183479"/>
                </a:lnTo>
                <a:lnTo>
                  <a:pt x="2828925" y="208369"/>
                </a:lnTo>
                <a:lnTo>
                  <a:pt x="2970530" y="233971"/>
                </a:lnTo>
                <a:lnTo>
                  <a:pt x="3112770" y="260283"/>
                </a:lnTo>
                <a:lnTo>
                  <a:pt x="3254375" y="286596"/>
                </a:lnTo>
                <a:lnTo>
                  <a:pt x="3395980" y="314331"/>
                </a:lnTo>
                <a:lnTo>
                  <a:pt x="3537585" y="340644"/>
                </a:lnTo>
                <a:lnTo>
                  <a:pt x="3679190" y="367668"/>
                </a:lnTo>
                <a:lnTo>
                  <a:pt x="3820795" y="394692"/>
                </a:lnTo>
                <a:lnTo>
                  <a:pt x="3963035" y="421005"/>
                </a:lnTo>
                <a:lnTo>
                  <a:pt x="4104640" y="446607"/>
                </a:lnTo>
                <a:lnTo>
                  <a:pt x="4246245" y="471497"/>
                </a:lnTo>
                <a:lnTo>
                  <a:pt x="4387850" y="495676"/>
                </a:lnTo>
                <a:lnTo>
                  <a:pt x="4529455" y="518434"/>
                </a:lnTo>
                <a:lnTo>
                  <a:pt x="4671060" y="540479"/>
                </a:lnTo>
                <a:lnTo>
                  <a:pt x="4813300" y="561103"/>
                </a:lnTo>
                <a:lnTo>
                  <a:pt x="4954905" y="579593"/>
                </a:lnTo>
                <a:lnTo>
                  <a:pt x="5096510" y="596661"/>
                </a:lnTo>
                <a:lnTo>
                  <a:pt x="5238115" y="611595"/>
                </a:lnTo>
                <a:lnTo>
                  <a:pt x="5379720" y="625107"/>
                </a:lnTo>
                <a:lnTo>
                  <a:pt x="5521325" y="636486"/>
                </a:lnTo>
                <a:lnTo>
                  <a:pt x="5662930" y="645019"/>
                </a:lnTo>
                <a:lnTo>
                  <a:pt x="5805170" y="650709"/>
                </a:lnTo>
                <a:lnTo>
                  <a:pt x="5946775" y="654265"/>
                </a:lnTo>
                <a:lnTo>
                  <a:pt x="6088380" y="654976"/>
                </a:lnTo>
                <a:lnTo>
                  <a:pt x="6108065" y="654265"/>
                </a:lnTo>
                <a:lnTo>
                  <a:pt x="6128385" y="654976"/>
                </a:lnTo>
                <a:lnTo>
                  <a:pt x="6269990" y="654265"/>
                </a:lnTo>
                <a:lnTo>
                  <a:pt x="6411595" y="650709"/>
                </a:lnTo>
                <a:lnTo>
                  <a:pt x="6553835" y="645019"/>
                </a:lnTo>
                <a:lnTo>
                  <a:pt x="6695440" y="636486"/>
                </a:lnTo>
                <a:lnTo>
                  <a:pt x="6837045" y="625107"/>
                </a:lnTo>
                <a:lnTo>
                  <a:pt x="6978650" y="611595"/>
                </a:lnTo>
                <a:lnTo>
                  <a:pt x="7120255" y="596661"/>
                </a:lnTo>
                <a:lnTo>
                  <a:pt x="7261860" y="579593"/>
                </a:lnTo>
                <a:lnTo>
                  <a:pt x="7403465" y="561103"/>
                </a:lnTo>
                <a:lnTo>
                  <a:pt x="7545705" y="540479"/>
                </a:lnTo>
                <a:lnTo>
                  <a:pt x="7687310" y="518434"/>
                </a:lnTo>
                <a:lnTo>
                  <a:pt x="7828915" y="495676"/>
                </a:lnTo>
                <a:lnTo>
                  <a:pt x="7970520" y="471497"/>
                </a:lnTo>
                <a:lnTo>
                  <a:pt x="8112125" y="446607"/>
                </a:lnTo>
                <a:lnTo>
                  <a:pt x="8253730" y="421005"/>
                </a:lnTo>
                <a:lnTo>
                  <a:pt x="8395970" y="394692"/>
                </a:lnTo>
                <a:lnTo>
                  <a:pt x="8537575" y="367668"/>
                </a:lnTo>
                <a:lnTo>
                  <a:pt x="8679180" y="340644"/>
                </a:lnTo>
                <a:lnTo>
                  <a:pt x="8820785" y="314331"/>
                </a:lnTo>
                <a:lnTo>
                  <a:pt x="8962390" y="286596"/>
                </a:lnTo>
                <a:lnTo>
                  <a:pt x="9103995" y="260283"/>
                </a:lnTo>
                <a:lnTo>
                  <a:pt x="9246235" y="233971"/>
                </a:lnTo>
                <a:lnTo>
                  <a:pt x="9387840" y="208369"/>
                </a:lnTo>
                <a:lnTo>
                  <a:pt x="9529445" y="183479"/>
                </a:lnTo>
                <a:lnTo>
                  <a:pt x="9671050" y="159299"/>
                </a:lnTo>
                <a:lnTo>
                  <a:pt x="9812655" y="135831"/>
                </a:lnTo>
                <a:lnTo>
                  <a:pt x="9954260" y="114496"/>
                </a:lnTo>
                <a:lnTo>
                  <a:pt x="10096500" y="93873"/>
                </a:lnTo>
                <a:lnTo>
                  <a:pt x="10238105" y="75383"/>
                </a:lnTo>
                <a:lnTo>
                  <a:pt x="10379710" y="58315"/>
                </a:lnTo>
                <a:lnTo>
                  <a:pt x="10521315" y="42669"/>
                </a:lnTo>
                <a:lnTo>
                  <a:pt x="10662920" y="29869"/>
                </a:lnTo>
                <a:lnTo>
                  <a:pt x="10804525" y="18490"/>
                </a:lnTo>
                <a:lnTo>
                  <a:pt x="10946130" y="9956"/>
                </a:lnTo>
                <a:lnTo>
                  <a:pt x="11088370" y="3556"/>
                </a:lnTo>
                <a:lnTo>
                  <a:pt x="11229975" y="711"/>
                </a:lnTo>
                <a:lnTo>
                  <a:pt x="11371580" y="0"/>
                </a:lnTo>
                <a:lnTo>
                  <a:pt x="11513185" y="2845"/>
                </a:lnTo>
                <a:lnTo>
                  <a:pt x="11654790" y="7823"/>
                </a:lnTo>
                <a:lnTo>
                  <a:pt x="11796395" y="17068"/>
                </a:lnTo>
                <a:lnTo>
                  <a:pt x="11938635" y="29869"/>
                </a:lnTo>
                <a:lnTo>
                  <a:pt x="12080240" y="46225"/>
                </a:lnTo>
                <a:lnTo>
                  <a:pt x="12192000" y="61871"/>
                </a:lnTo>
                <a:lnTo>
                  <a:pt x="12192000" y="882546"/>
                </a:lnTo>
                <a:close/>
              </a:path>
            </a:pathLst>
          </a:custGeom>
          <a:solidFill>
            <a:srgbClr val="056EE1"/>
          </a:solidFill>
          <a:ln/>
        </p:spPr>
      </p:sp>
      <p:sp>
        <p:nvSpPr>
          <p:cNvPr id="7" name="Text 5"/>
          <p:cNvSpPr/>
          <p:nvPr/>
        </p:nvSpPr>
        <p:spPr>
          <a:xfrm>
            <a:off x="0" y="5594985"/>
            <a:ext cx="12192000" cy="12630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8" name="Image 0" descr="https://kimi-img.moonshot.cn/pub/slides/slides_tmpl/image/25-10-09-17:19:39-d3jnsaos8jdo4os5dlug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04490" y="962025"/>
            <a:ext cx="6382385" cy="6108065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2725420" y="2994025"/>
            <a:ext cx="6598920" cy="180784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5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鲁棒感知算法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11106785" y="693737"/>
            <a:ext cx="235520" cy="0"/>
          </a:xfrm>
          <a:prstGeom prst="line">
            <a:avLst/>
          </a:prstGeom>
          <a:noFill/>
          <a:ln w="31750">
            <a:solidFill>
              <a:srgbClr val="056EE1"/>
            </a:solidFill>
            <a:prstDash val="solid"/>
            <a:headEnd type="none"/>
            <a:tailEnd type="none"/>
          </a:ln>
        </p:spPr>
      </p:sp>
      <p:sp>
        <p:nvSpPr>
          <p:cNvPr id="11" name="Shape 8"/>
          <p:cNvSpPr/>
          <p:nvPr/>
        </p:nvSpPr>
        <p:spPr>
          <a:xfrm>
            <a:off x="11106785" y="754697"/>
            <a:ext cx="235520" cy="0"/>
          </a:xfrm>
          <a:prstGeom prst="line">
            <a:avLst/>
          </a:prstGeom>
          <a:noFill/>
          <a:ln w="31750">
            <a:solidFill>
              <a:srgbClr val="056EE1"/>
            </a:solidFill>
            <a:prstDash val="solid"/>
            <a:headEnd type="none"/>
            <a:tailEnd type="none"/>
          </a:ln>
        </p:spPr>
      </p:sp>
      <p:sp>
        <p:nvSpPr>
          <p:cNvPr id="12" name="Shape 9"/>
          <p:cNvSpPr/>
          <p:nvPr/>
        </p:nvSpPr>
        <p:spPr>
          <a:xfrm>
            <a:off x="11106785" y="815657"/>
            <a:ext cx="235520" cy="0"/>
          </a:xfrm>
          <a:prstGeom prst="line">
            <a:avLst/>
          </a:prstGeom>
          <a:noFill/>
          <a:ln w="31750">
            <a:solidFill>
              <a:srgbClr val="056EE1"/>
            </a:solidFill>
            <a:prstDash val="solid"/>
            <a:headEnd type="none"/>
            <a:tailEnd type="none"/>
          </a:ln>
        </p:spPr>
      </p:sp>
      <p:sp>
        <p:nvSpPr>
          <p:cNvPr id="13" name="Shape 10"/>
          <p:cNvSpPr/>
          <p:nvPr/>
        </p:nvSpPr>
        <p:spPr>
          <a:xfrm>
            <a:off x="2725420" y="1268730"/>
            <a:ext cx="6598920" cy="180784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2725420" y="1268730"/>
            <a:ext cx="6598920" cy="18078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12000" dirty="0">
                <a:solidFill>
                  <a:srgbClr val="056EE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3F4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09-17:19:43-d3jnsbos8jdo4os5dm3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2184400"/>
            <a:ext cx="5181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90000"/>
              </a:lnSpc>
              <a:buNone/>
            </a:pPr>
            <a:r>
              <a:rPr lang="en-US" sz="3600" dirty="0">
                <a:solidFill>
                  <a:srgbClr val="2E70C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DDTW模板匹配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2895600"/>
            <a:ext cx="46736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地磁与硬铁效应带来</a:t>
            </a:r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0F2F5E"/>
                </a:solidFill>
                <a:highlight>
                  <a:srgbClr val="81B0E9">
                    <a:alpha val="50196"/>
                  </a:srgbClr>
                </a:highlight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直流偏置 </a:t>
            </a:r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，传统DTW易对齐错误。Polaris采用</a:t>
            </a:r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2E70C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导数动态时间规整(DDTW)</a:t>
            </a:r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。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254000" y="3708400"/>
            <a:ext cx="4673600" cy="965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l" marL="222250" indent="-22225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利用</a:t>
            </a:r>
            <a:pPr algn="l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信号变化率</a:t>
            </a:r>
            <a:pPr algn="l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对齐，自动消除偏置与增益误差。</a:t>
            </a:r>
            <a:pPr indent="0" marL="0">
              <a:lnSpc>
                <a:spcPct val="120000"/>
              </a:lnSpc>
              <a:buNone/>
            </a:pPr>
            <a:endParaRPr lang="en-US" sz="1600" dirty="0"/>
          </a:p>
          <a:p>
            <a:pPr algn="l" marL="222250" indent="-22225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10°</a:t>
            </a:r>
            <a:pPr algn="l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角分辨率：模板</a:t>
            </a:r>
            <a:pPr algn="l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180</a:t>
            </a:r>
            <a:pPr algn="l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条，耗时</a:t>
            </a:r>
            <a:pPr algn="l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29ms</a:t>
            </a:r>
            <a:pPr algn="l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，误码率</a:t>
            </a:r>
            <a:pPr algn="l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pan&gt;</a:t>
            </a:r>
            <a:pPr algn="l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。</a:t>
            </a:r>
            <a:pPr indent="0" marL="0">
              <a:lnSpc>
                <a:spcPct val="120000"/>
              </a:lnSpc>
              <a:buNone/>
            </a:pPr>
            <a:endParaRPr lang="en-US" sz="1600" dirty="0"/>
          </a:p>
          <a:p>
            <a:pPr algn="l" marL="222250" indent="-22225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1°</a:t>
            </a:r>
            <a:pPr algn="l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角分辨率：模板</a:t>
            </a:r>
            <a:pPr algn="l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1800</a:t>
            </a:r>
            <a:pPr algn="l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条，耗时</a:t>
            </a:r>
            <a:pPr algn="l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350ms</a:t>
            </a:r>
            <a:pPr algn="l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，误码率</a:t>
            </a:r>
            <a:pPr algn="l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</a:t>
            </a:r>
            <a:pPr algn="l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。</a:t>
            </a:r>
            <a:endParaRPr lang="en-US" sz="1600" dirty="0"/>
          </a:p>
        </p:txBody>
      </p:sp>
      <p:pic>
        <p:nvPicPr>
          <p:cNvPr id="6" name="Image 1" descr="https://kimi-web-img.moonshot.cn/img/s3-us-west-2.amazonaws.com/34f8da10e6faf0f3278ce86fc00fd4740ad62891.jpg">    </p:cNvPr>
          <p:cNvPicPr>
            <a:picLocks noChangeAspect="1"/>
          </p:cNvPicPr>
          <p:nvPr/>
        </p:nvPicPr>
        <p:blipFill>
          <a:blip r:embed="rId2"/>
          <a:srcRect l="3162" r="3162" t="0" b="0"/>
          <a:stretch/>
        </p:blipFill>
        <p:spPr>
          <a:xfrm>
            <a:off x="5130800" y="457200"/>
            <a:ext cx="6604000" cy="5943600"/>
          </a:xfrm>
          <a:prstGeom prst="roundRect">
            <a:avLst>
              <a:gd name="adj" fmla="val 2564"/>
            </a:avLst>
          </a:prstGeom>
        </p:spPr>
      </p:pic>
    </p:spTree>
  </p:cSld>
  <p:clrMapOvr>
    <a:masterClrMapping/>
  </p:clrMapOvr>
  <p:transition>
    <p:fade/>
    <p:spd val="med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3F4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09-17:19:43-d3jnsbos8jdo4os5dm3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1600200"/>
            <a:ext cx="12192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90000"/>
              </a:lnSpc>
              <a:buNone/>
            </a:pPr>
            <a:r>
              <a:rPr lang="en-US" sz="3600" dirty="0">
                <a:solidFill>
                  <a:srgbClr val="2E70C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双传感器侧向定位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0" y="2311400"/>
            <a:ext cx="12192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从场强到毫米级坐标，实现亚毫米级位姿基线。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1745615" y="2941321"/>
            <a:ext cx="400050" cy="457200"/>
          </a:xfrm>
          <a:custGeom>
            <a:avLst/>
            <a:gdLst/>
            <a:ahLst/>
            <a:cxnLst/>
            <a:rect l="l" t="t" r="r" b="b"/>
            <a:pathLst>
              <a:path w="400050" h="457200">
                <a:moveTo>
                  <a:pt x="893" y="394424"/>
                </a:moveTo>
                <a:cubicBezTo>
                  <a:pt x="4911" y="413891"/>
                  <a:pt x="22146" y="428625"/>
                  <a:pt x="42863" y="428625"/>
                </a:cubicBezTo>
                <a:lnTo>
                  <a:pt x="357188" y="428625"/>
                </a:lnTo>
                <a:cubicBezTo>
                  <a:pt x="380851" y="428625"/>
                  <a:pt x="400050" y="409426"/>
                  <a:pt x="400050" y="385763"/>
                </a:cubicBezTo>
                <a:lnTo>
                  <a:pt x="400050" y="300038"/>
                </a:lnTo>
                <a:cubicBezTo>
                  <a:pt x="400050" y="276374"/>
                  <a:pt x="380851" y="257175"/>
                  <a:pt x="357188" y="257175"/>
                </a:cubicBezTo>
                <a:lnTo>
                  <a:pt x="314325" y="257175"/>
                </a:lnTo>
                <a:lnTo>
                  <a:pt x="314325" y="321469"/>
                </a:lnTo>
                <a:cubicBezTo>
                  <a:pt x="314325" y="333345"/>
                  <a:pt x="304770" y="342900"/>
                  <a:pt x="292894" y="342900"/>
                </a:cubicBezTo>
                <a:cubicBezTo>
                  <a:pt x="281017" y="342900"/>
                  <a:pt x="271463" y="333345"/>
                  <a:pt x="271463" y="321469"/>
                </a:cubicBezTo>
                <a:lnTo>
                  <a:pt x="271463" y="257175"/>
                </a:lnTo>
                <a:lnTo>
                  <a:pt x="214313" y="257175"/>
                </a:lnTo>
                <a:lnTo>
                  <a:pt x="214313" y="321469"/>
                </a:lnTo>
                <a:cubicBezTo>
                  <a:pt x="214313" y="333345"/>
                  <a:pt x="204758" y="342900"/>
                  <a:pt x="192881" y="342900"/>
                </a:cubicBezTo>
                <a:cubicBezTo>
                  <a:pt x="181005" y="342900"/>
                  <a:pt x="171450" y="333345"/>
                  <a:pt x="171450" y="321469"/>
                </a:cubicBezTo>
                <a:lnTo>
                  <a:pt x="171450" y="257175"/>
                </a:lnTo>
                <a:lnTo>
                  <a:pt x="107156" y="257175"/>
                </a:lnTo>
                <a:cubicBezTo>
                  <a:pt x="95280" y="257175"/>
                  <a:pt x="85725" y="247620"/>
                  <a:pt x="85725" y="235744"/>
                </a:cubicBezTo>
                <a:cubicBezTo>
                  <a:pt x="85725" y="223867"/>
                  <a:pt x="95280" y="214313"/>
                  <a:pt x="107156" y="214313"/>
                </a:cubicBezTo>
                <a:lnTo>
                  <a:pt x="171450" y="214313"/>
                </a:lnTo>
                <a:lnTo>
                  <a:pt x="171450" y="157163"/>
                </a:lnTo>
                <a:lnTo>
                  <a:pt x="107156" y="157163"/>
                </a:lnTo>
                <a:cubicBezTo>
                  <a:pt x="95280" y="157163"/>
                  <a:pt x="85725" y="147608"/>
                  <a:pt x="85725" y="135731"/>
                </a:cubicBezTo>
                <a:cubicBezTo>
                  <a:pt x="85725" y="123855"/>
                  <a:pt x="95280" y="114300"/>
                  <a:pt x="107156" y="114300"/>
                </a:cubicBezTo>
                <a:lnTo>
                  <a:pt x="171450" y="114300"/>
                </a:lnTo>
                <a:lnTo>
                  <a:pt x="171450" y="71438"/>
                </a:lnTo>
                <a:cubicBezTo>
                  <a:pt x="171450" y="47774"/>
                  <a:pt x="152251" y="28575"/>
                  <a:pt x="128588" y="28575"/>
                </a:cubicBezTo>
                <a:lnTo>
                  <a:pt x="42863" y="28575"/>
                </a:lnTo>
                <a:cubicBezTo>
                  <a:pt x="19199" y="28575"/>
                  <a:pt x="0" y="47774"/>
                  <a:pt x="0" y="71438"/>
                </a:cubicBezTo>
                <a:lnTo>
                  <a:pt x="0" y="385763"/>
                </a:lnTo>
                <a:cubicBezTo>
                  <a:pt x="0" y="388709"/>
                  <a:pt x="268" y="391656"/>
                  <a:pt x="893" y="394424"/>
                </a:cubicBezTo>
                <a:close/>
              </a:path>
            </a:pathLst>
          </a:custGeom>
          <a:solidFill>
            <a:srgbClr val="4A89DC"/>
          </a:solidFill>
          <a:ln/>
        </p:spPr>
      </p:sp>
      <p:sp>
        <p:nvSpPr>
          <p:cNvPr id="6" name="Text 3"/>
          <p:cNvSpPr/>
          <p:nvPr/>
        </p:nvSpPr>
        <p:spPr>
          <a:xfrm>
            <a:off x="1103789" y="3530600"/>
            <a:ext cx="1689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1. 几何约束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092518" y="3886200"/>
            <a:ext cx="1701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两霍尔间距 </a:t>
            </a:r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2E70C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d_s = d/2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3868420" y="3327400"/>
            <a:ext cx="8128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10000"/>
              </a:lnSpc>
              <a:buNone/>
            </a:pPr>
            <a:r>
              <a:rPr lang="en-US" sz="2400" dirty="0">
                <a:solidFill>
                  <a:srgbClr val="81B0E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→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5924550" y="2941321"/>
            <a:ext cx="342900" cy="457200"/>
          </a:xfrm>
          <a:custGeom>
            <a:avLst/>
            <a:gdLst/>
            <a:ahLst/>
            <a:cxnLst/>
            <a:rect l="l" t="t" r="r" b="b"/>
            <a:pathLst>
              <a:path w="342900" h="457200">
                <a:moveTo>
                  <a:pt x="57150" y="0"/>
                </a:moveTo>
                <a:cubicBezTo>
                  <a:pt x="25628" y="0"/>
                  <a:pt x="0" y="25628"/>
                  <a:pt x="0" y="57150"/>
                </a:cubicBezTo>
                <a:lnTo>
                  <a:pt x="0" y="400050"/>
                </a:lnTo>
                <a:cubicBezTo>
                  <a:pt x="0" y="431572"/>
                  <a:pt x="25628" y="457200"/>
                  <a:pt x="57150" y="457200"/>
                </a:cubicBezTo>
                <a:lnTo>
                  <a:pt x="285750" y="457200"/>
                </a:lnTo>
                <a:cubicBezTo>
                  <a:pt x="317272" y="457200"/>
                  <a:pt x="342900" y="431572"/>
                  <a:pt x="342900" y="400050"/>
                </a:cubicBezTo>
                <a:lnTo>
                  <a:pt x="342900" y="57150"/>
                </a:lnTo>
                <a:cubicBezTo>
                  <a:pt x="342900" y="25628"/>
                  <a:pt x="317272" y="0"/>
                  <a:pt x="285750" y="0"/>
                </a:cubicBezTo>
                <a:lnTo>
                  <a:pt x="57150" y="0"/>
                </a:lnTo>
                <a:close/>
                <a:moveTo>
                  <a:pt x="85725" y="57150"/>
                </a:moveTo>
                <a:lnTo>
                  <a:pt x="257175" y="57150"/>
                </a:lnTo>
                <a:cubicBezTo>
                  <a:pt x="272981" y="57150"/>
                  <a:pt x="285750" y="69919"/>
                  <a:pt x="285750" y="85725"/>
                </a:cubicBezTo>
                <a:lnTo>
                  <a:pt x="285750" y="114300"/>
                </a:lnTo>
                <a:cubicBezTo>
                  <a:pt x="285750" y="130106"/>
                  <a:pt x="272981" y="142875"/>
                  <a:pt x="257175" y="142875"/>
                </a:cubicBezTo>
                <a:lnTo>
                  <a:pt x="85725" y="142875"/>
                </a:lnTo>
                <a:cubicBezTo>
                  <a:pt x="69919" y="142875"/>
                  <a:pt x="57150" y="130106"/>
                  <a:pt x="57150" y="114300"/>
                </a:cubicBezTo>
                <a:lnTo>
                  <a:pt x="57150" y="85725"/>
                </a:lnTo>
                <a:cubicBezTo>
                  <a:pt x="57150" y="69919"/>
                  <a:pt x="69919" y="57150"/>
                  <a:pt x="85725" y="57150"/>
                </a:cubicBezTo>
                <a:close/>
                <a:moveTo>
                  <a:pt x="100013" y="207169"/>
                </a:moveTo>
                <a:cubicBezTo>
                  <a:pt x="100013" y="218997"/>
                  <a:pt x="90409" y="228600"/>
                  <a:pt x="78581" y="228600"/>
                </a:cubicBezTo>
                <a:cubicBezTo>
                  <a:pt x="66753" y="228600"/>
                  <a:pt x="57150" y="218997"/>
                  <a:pt x="57150" y="207169"/>
                </a:cubicBezTo>
                <a:cubicBezTo>
                  <a:pt x="57150" y="195341"/>
                  <a:pt x="66753" y="185738"/>
                  <a:pt x="78581" y="185738"/>
                </a:cubicBezTo>
                <a:cubicBezTo>
                  <a:pt x="90409" y="185738"/>
                  <a:pt x="100013" y="195341"/>
                  <a:pt x="100013" y="207169"/>
                </a:cubicBezTo>
                <a:close/>
                <a:moveTo>
                  <a:pt x="171450" y="228600"/>
                </a:moveTo>
                <a:cubicBezTo>
                  <a:pt x="159622" y="228600"/>
                  <a:pt x="150019" y="218997"/>
                  <a:pt x="150019" y="207169"/>
                </a:cubicBezTo>
                <a:cubicBezTo>
                  <a:pt x="150019" y="195341"/>
                  <a:pt x="159622" y="185738"/>
                  <a:pt x="171450" y="185738"/>
                </a:cubicBezTo>
                <a:cubicBezTo>
                  <a:pt x="183278" y="185738"/>
                  <a:pt x="192881" y="195341"/>
                  <a:pt x="192881" y="207169"/>
                </a:cubicBezTo>
                <a:cubicBezTo>
                  <a:pt x="192881" y="218997"/>
                  <a:pt x="183278" y="228600"/>
                  <a:pt x="171450" y="228600"/>
                </a:cubicBezTo>
                <a:close/>
                <a:moveTo>
                  <a:pt x="285750" y="207169"/>
                </a:moveTo>
                <a:cubicBezTo>
                  <a:pt x="285750" y="218997"/>
                  <a:pt x="276147" y="228600"/>
                  <a:pt x="264319" y="228600"/>
                </a:cubicBezTo>
                <a:cubicBezTo>
                  <a:pt x="252491" y="228600"/>
                  <a:pt x="242888" y="218997"/>
                  <a:pt x="242888" y="207169"/>
                </a:cubicBezTo>
                <a:cubicBezTo>
                  <a:pt x="242888" y="195341"/>
                  <a:pt x="252491" y="185738"/>
                  <a:pt x="264319" y="185738"/>
                </a:cubicBezTo>
                <a:cubicBezTo>
                  <a:pt x="276147" y="185738"/>
                  <a:pt x="285750" y="195341"/>
                  <a:pt x="285750" y="207169"/>
                </a:cubicBezTo>
                <a:close/>
                <a:moveTo>
                  <a:pt x="78581" y="314325"/>
                </a:moveTo>
                <a:cubicBezTo>
                  <a:pt x="66753" y="314325"/>
                  <a:pt x="57150" y="304722"/>
                  <a:pt x="57150" y="292894"/>
                </a:cubicBezTo>
                <a:cubicBezTo>
                  <a:pt x="57150" y="281066"/>
                  <a:pt x="66753" y="271463"/>
                  <a:pt x="78581" y="271463"/>
                </a:cubicBezTo>
                <a:cubicBezTo>
                  <a:pt x="90409" y="271463"/>
                  <a:pt x="100013" y="281066"/>
                  <a:pt x="100013" y="292894"/>
                </a:cubicBezTo>
                <a:cubicBezTo>
                  <a:pt x="100013" y="304722"/>
                  <a:pt x="90409" y="314325"/>
                  <a:pt x="78581" y="314325"/>
                </a:cubicBezTo>
                <a:close/>
                <a:moveTo>
                  <a:pt x="192881" y="292894"/>
                </a:moveTo>
                <a:cubicBezTo>
                  <a:pt x="192881" y="304722"/>
                  <a:pt x="183278" y="314325"/>
                  <a:pt x="171450" y="314325"/>
                </a:cubicBezTo>
                <a:cubicBezTo>
                  <a:pt x="159622" y="314325"/>
                  <a:pt x="150019" y="304722"/>
                  <a:pt x="150019" y="292894"/>
                </a:cubicBezTo>
                <a:cubicBezTo>
                  <a:pt x="150019" y="281066"/>
                  <a:pt x="159622" y="271463"/>
                  <a:pt x="171450" y="271463"/>
                </a:cubicBezTo>
                <a:cubicBezTo>
                  <a:pt x="183278" y="271463"/>
                  <a:pt x="192881" y="281066"/>
                  <a:pt x="192881" y="292894"/>
                </a:cubicBezTo>
                <a:close/>
                <a:moveTo>
                  <a:pt x="264319" y="314325"/>
                </a:moveTo>
                <a:cubicBezTo>
                  <a:pt x="252491" y="314325"/>
                  <a:pt x="242888" y="304722"/>
                  <a:pt x="242888" y="292894"/>
                </a:cubicBezTo>
                <a:cubicBezTo>
                  <a:pt x="242888" y="281066"/>
                  <a:pt x="252491" y="271463"/>
                  <a:pt x="264319" y="271463"/>
                </a:cubicBezTo>
                <a:cubicBezTo>
                  <a:pt x="276147" y="271463"/>
                  <a:pt x="285750" y="281066"/>
                  <a:pt x="285750" y="292894"/>
                </a:cubicBezTo>
                <a:cubicBezTo>
                  <a:pt x="285750" y="304722"/>
                  <a:pt x="276147" y="314325"/>
                  <a:pt x="264319" y="314325"/>
                </a:cubicBezTo>
                <a:close/>
                <a:moveTo>
                  <a:pt x="57150" y="378619"/>
                </a:moveTo>
                <a:cubicBezTo>
                  <a:pt x="57150" y="366742"/>
                  <a:pt x="66705" y="357188"/>
                  <a:pt x="78581" y="357188"/>
                </a:cubicBezTo>
                <a:lnTo>
                  <a:pt x="178594" y="357188"/>
                </a:lnTo>
                <a:cubicBezTo>
                  <a:pt x="190470" y="357188"/>
                  <a:pt x="200025" y="366742"/>
                  <a:pt x="200025" y="378619"/>
                </a:cubicBezTo>
                <a:cubicBezTo>
                  <a:pt x="200025" y="390495"/>
                  <a:pt x="190470" y="400050"/>
                  <a:pt x="178594" y="400050"/>
                </a:cubicBezTo>
                <a:lnTo>
                  <a:pt x="78581" y="400050"/>
                </a:lnTo>
                <a:cubicBezTo>
                  <a:pt x="66705" y="400050"/>
                  <a:pt x="57150" y="390495"/>
                  <a:pt x="57150" y="378619"/>
                </a:cubicBezTo>
                <a:close/>
                <a:moveTo>
                  <a:pt x="264319" y="357188"/>
                </a:moveTo>
                <a:cubicBezTo>
                  <a:pt x="276195" y="357188"/>
                  <a:pt x="285750" y="366742"/>
                  <a:pt x="285750" y="378619"/>
                </a:cubicBezTo>
                <a:cubicBezTo>
                  <a:pt x="285750" y="390495"/>
                  <a:pt x="276195" y="400050"/>
                  <a:pt x="264319" y="400050"/>
                </a:cubicBezTo>
                <a:cubicBezTo>
                  <a:pt x="252442" y="400050"/>
                  <a:pt x="242888" y="390495"/>
                  <a:pt x="242888" y="378619"/>
                </a:cubicBezTo>
                <a:cubicBezTo>
                  <a:pt x="242888" y="366742"/>
                  <a:pt x="252442" y="357188"/>
                  <a:pt x="264319" y="357188"/>
                </a:cubicBezTo>
                <a:close/>
              </a:path>
            </a:pathLst>
          </a:custGeom>
          <a:solidFill>
            <a:srgbClr val="4A89DC"/>
          </a:solidFill>
          <a:ln/>
        </p:spPr>
      </p:sp>
      <p:sp>
        <p:nvSpPr>
          <p:cNvPr id="10" name="Text 7"/>
          <p:cNvSpPr/>
          <p:nvPr/>
        </p:nvSpPr>
        <p:spPr>
          <a:xfrm>
            <a:off x="5139849" y="3530600"/>
            <a:ext cx="1917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2. 非线性优化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5313839" y="3886200"/>
            <a:ext cx="1562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求解距离 </a:t>
            </a:r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2E70C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d_is, d_js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8018780" y="3327400"/>
            <a:ext cx="8128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10000"/>
              </a:lnSpc>
              <a:buNone/>
            </a:pPr>
            <a:r>
              <a:rPr lang="en-US" sz="2400" dirty="0">
                <a:solidFill>
                  <a:srgbClr val="81B0E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→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9989185" y="2941321"/>
            <a:ext cx="514350" cy="457200"/>
          </a:xfrm>
          <a:custGeom>
            <a:avLst/>
            <a:gdLst/>
            <a:ahLst/>
            <a:cxnLst/>
            <a:rect l="l" t="t" r="r" b="b"/>
            <a:pathLst>
              <a:path w="514350" h="457200">
                <a:moveTo>
                  <a:pt x="257175" y="-14287"/>
                </a:moveTo>
                <a:cubicBezTo>
                  <a:pt x="272981" y="-14287"/>
                  <a:pt x="285750" y="-1518"/>
                  <a:pt x="285750" y="14288"/>
                </a:cubicBezTo>
                <a:lnTo>
                  <a:pt x="285750" y="30629"/>
                </a:lnTo>
                <a:cubicBezTo>
                  <a:pt x="373350" y="43130"/>
                  <a:pt x="442645" y="112425"/>
                  <a:pt x="455146" y="200025"/>
                </a:cubicBezTo>
                <a:lnTo>
                  <a:pt x="471488" y="200025"/>
                </a:lnTo>
                <a:cubicBezTo>
                  <a:pt x="487293" y="200025"/>
                  <a:pt x="500063" y="212794"/>
                  <a:pt x="500063" y="228600"/>
                </a:cubicBezTo>
                <a:cubicBezTo>
                  <a:pt x="500063" y="244406"/>
                  <a:pt x="487293" y="257175"/>
                  <a:pt x="471488" y="257175"/>
                </a:cubicBezTo>
                <a:lnTo>
                  <a:pt x="455146" y="257175"/>
                </a:lnTo>
                <a:cubicBezTo>
                  <a:pt x="442645" y="344775"/>
                  <a:pt x="373350" y="414070"/>
                  <a:pt x="285750" y="426571"/>
                </a:cubicBezTo>
                <a:lnTo>
                  <a:pt x="285750" y="442913"/>
                </a:lnTo>
                <a:cubicBezTo>
                  <a:pt x="285750" y="458718"/>
                  <a:pt x="272981" y="471488"/>
                  <a:pt x="257175" y="471488"/>
                </a:cubicBezTo>
                <a:cubicBezTo>
                  <a:pt x="241369" y="471488"/>
                  <a:pt x="228600" y="458718"/>
                  <a:pt x="228600" y="442913"/>
                </a:cubicBezTo>
                <a:lnTo>
                  <a:pt x="228600" y="426571"/>
                </a:lnTo>
                <a:cubicBezTo>
                  <a:pt x="141000" y="414070"/>
                  <a:pt x="71705" y="344775"/>
                  <a:pt x="59204" y="257175"/>
                </a:cubicBezTo>
                <a:lnTo>
                  <a:pt x="42863" y="257175"/>
                </a:lnTo>
                <a:cubicBezTo>
                  <a:pt x="27057" y="257175"/>
                  <a:pt x="14288" y="244406"/>
                  <a:pt x="14288" y="228600"/>
                </a:cubicBezTo>
                <a:cubicBezTo>
                  <a:pt x="14288" y="212794"/>
                  <a:pt x="27057" y="200025"/>
                  <a:pt x="42863" y="200025"/>
                </a:cubicBezTo>
                <a:lnTo>
                  <a:pt x="59204" y="200025"/>
                </a:lnTo>
                <a:cubicBezTo>
                  <a:pt x="71705" y="112425"/>
                  <a:pt x="141000" y="43130"/>
                  <a:pt x="228600" y="30629"/>
                </a:cubicBezTo>
                <a:lnTo>
                  <a:pt x="228600" y="14288"/>
                </a:lnTo>
                <a:cubicBezTo>
                  <a:pt x="228600" y="-1518"/>
                  <a:pt x="241369" y="-14287"/>
                  <a:pt x="257175" y="-14287"/>
                </a:cubicBezTo>
                <a:close/>
                <a:moveTo>
                  <a:pt x="117157" y="257175"/>
                </a:moveTo>
                <a:cubicBezTo>
                  <a:pt x="128498" y="313164"/>
                  <a:pt x="172611" y="357277"/>
                  <a:pt x="228600" y="368618"/>
                </a:cubicBezTo>
                <a:lnTo>
                  <a:pt x="228600" y="357188"/>
                </a:lnTo>
                <a:cubicBezTo>
                  <a:pt x="228600" y="341382"/>
                  <a:pt x="241369" y="328613"/>
                  <a:pt x="257175" y="328613"/>
                </a:cubicBezTo>
                <a:cubicBezTo>
                  <a:pt x="272981" y="328613"/>
                  <a:pt x="285750" y="341382"/>
                  <a:pt x="285750" y="357188"/>
                </a:cubicBezTo>
                <a:lnTo>
                  <a:pt x="285750" y="368618"/>
                </a:lnTo>
                <a:cubicBezTo>
                  <a:pt x="341739" y="357277"/>
                  <a:pt x="385852" y="313164"/>
                  <a:pt x="397193" y="257175"/>
                </a:cubicBezTo>
                <a:lnTo>
                  <a:pt x="385763" y="257175"/>
                </a:lnTo>
                <a:cubicBezTo>
                  <a:pt x="369957" y="257175"/>
                  <a:pt x="357188" y="244406"/>
                  <a:pt x="357188" y="228600"/>
                </a:cubicBezTo>
                <a:cubicBezTo>
                  <a:pt x="357188" y="212794"/>
                  <a:pt x="369957" y="200025"/>
                  <a:pt x="385763" y="200025"/>
                </a:cubicBezTo>
                <a:lnTo>
                  <a:pt x="397193" y="200025"/>
                </a:lnTo>
                <a:cubicBezTo>
                  <a:pt x="385852" y="144036"/>
                  <a:pt x="341739" y="99923"/>
                  <a:pt x="285750" y="88583"/>
                </a:cubicBezTo>
                <a:lnTo>
                  <a:pt x="285750" y="100013"/>
                </a:lnTo>
                <a:cubicBezTo>
                  <a:pt x="285750" y="115818"/>
                  <a:pt x="272981" y="128588"/>
                  <a:pt x="257175" y="128588"/>
                </a:cubicBezTo>
                <a:cubicBezTo>
                  <a:pt x="241369" y="128588"/>
                  <a:pt x="228600" y="115818"/>
                  <a:pt x="228600" y="100013"/>
                </a:cubicBezTo>
                <a:lnTo>
                  <a:pt x="228600" y="88583"/>
                </a:lnTo>
                <a:cubicBezTo>
                  <a:pt x="172611" y="99923"/>
                  <a:pt x="128498" y="144036"/>
                  <a:pt x="117157" y="200025"/>
                </a:cubicBezTo>
                <a:lnTo>
                  <a:pt x="128588" y="200025"/>
                </a:lnTo>
                <a:cubicBezTo>
                  <a:pt x="144393" y="200025"/>
                  <a:pt x="157163" y="212794"/>
                  <a:pt x="157163" y="228600"/>
                </a:cubicBezTo>
                <a:cubicBezTo>
                  <a:pt x="157163" y="244406"/>
                  <a:pt x="144393" y="257175"/>
                  <a:pt x="128588" y="257175"/>
                </a:cubicBezTo>
                <a:lnTo>
                  <a:pt x="117157" y="257175"/>
                </a:lnTo>
                <a:close/>
                <a:moveTo>
                  <a:pt x="257175" y="185738"/>
                </a:moveTo>
                <a:cubicBezTo>
                  <a:pt x="280831" y="185738"/>
                  <a:pt x="300038" y="204944"/>
                  <a:pt x="300038" y="228600"/>
                </a:cubicBezTo>
                <a:cubicBezTo>
                  <a:pt x="300038" y="252256"/>
                  <a:pt x="280831" y="271463"/>
                  <a:pt x="257175" y="271463"/>
                </a:cubicBezTo>
                <a:cubicBezTo>
                  <a:pt x="233519" y="271463"/>
                  <a:pt x="214313" y="252256"/>
                  <a:pt x="214313" y="228600"/>
                </a:cubicBezTo>
                <a:cubicBezTo>
                  <a:pt x="214313" y="204944"/>
                  <a:pt x="233519" y="185738"/>
                  <a:pt x="257175" y="185738"/>
                </a:cubicBezTo>
                <a:close/>
              </a:path>
            </a:pathLst>
          </a:custGeom>
          <a:solidFill>
            <a:srgbClr val="4A89DC"/>
          </a:solidFill>
          <a:ln/>
        </p:spPr>
      </p:sp>
      <p:sp>
        <p:nvSpPr>
          <p:cNvPr id="14" name="Text 11"/>
          <p:cNvSpPr/>
          <p:nvPr/>
        </p:nvSpPr>
        <p:spPr>
          <a:xfrm>
            <a:off x="9290209" y="3530600"/>
            <a:ext cx="1917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3. 毫米级坐标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9492933" y="3886200"/>
            <a:ext cx="1511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侧向误差 </a:t>
            </a:r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2E70C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&lt; 1.9mm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254000" y="4546600"/>
            <a:ext cx="11684000" cy="711200"/>
          </a:xfrm>
          <a:custGeom>
            <a:avLst/>
            <a:gdLst/>
            <a:ahLst/>
            <a:cxnLst/>
            <a:rect l="l" t="t" r="r" b="b"/>
            <a:pathLst>
              <a:path w="11684000" h="711200">
                <a:moveTo>
                  <a:pt x="101602" y="0"/>
                </a:moveTo>
                <a:lnTo>
                  <a:pt x="11582398" y="0"/>
                </a:lnTo>
                <a:cubicBezTo>
                  <a:pt x="11638511" y="0"/>
                  <a:pt x="11684000" y="45489"/>
                  <a:pt x="11684000" y="101602"/>
                </a:cubicBezTo>
                <a:lnTo>
                  <a:pt x="11684000" y="609598"/>
                </a:lnTo>
                <a:cubicBezTo>
                  <a:pt x="11684000" y="665711"/>
                  <a:pt x="11638511" y="711200"/>
                  <a:pt x="11582398" y="711200"/>
                </a:cubicBezTo>
                <a:lnTo>
                  <a:pt x="101602" y="711200"/>
                </a:lnTo>
                <a:cubicBezTo>
                  <a:pt x="45489" y="711200"/>
                  <a:pt x="0" y="665711"/>
                  <a:pt x="0" y="6095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4A89DC">
              <a:alpha val="10196"/>
            </a:srgbClr>
          </a:solidFill>
          <a:ln/>
        </p:spPr>
      </p:sp>
      <p:sp>
        <p:nvSpPr>
          <p:cNvPr id="17" name="Text 14"/>
          <p:cNvSpPr/>
          <p:nvPr/>
        </p:nvSpPr>
        <p:spPr>
          <a:xfrm>
            <a:off x="457200" y="4749800"/>
            <a:ext cx="11277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结合车速积分，</a:t>
            </a:r>
            <a:pPr algn="ctr"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整体重建误差 0.58mm</a:t>
            </a:r>
            <a:pPr algn="ctr"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，满足精密对接与轨迹校正需求。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" y="1"/>
            <a:ext cx="12192000" cy="6858000"/>
          </a:xfrm>
          <a:prstGeom prst="rect">
            <a:avLst/>
          </a:prstGeom>
          <a:gradFill rotWithShape="1" flip="none">
            <a:gsLst>
              <a:gs pos="0">
                <a:srgbClr val="FFFFFF"/>
              </a:gs>
              <a:gs pos="81000">
                <a:srgbClr val="F0F8FF"/>
              </a:gs>
              <a:gs pos="100000">
                <a:srgbClr val="F0F8F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1" y="1"/>
            <a:ext cx="12192000" cy="6858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0" y="5432425"/>
            <a:ext cx="12192000" cy="864870"/>
          </a:xfrm>
          <a:custGeom>
            <a:avLst/>
            <a:gdLst/>
            <a:ahLst/>
            <a:cxnLst/>
            <a:rect l="l" t="t" r="r" b="b"/>
            <a:pathLst>
              <a:path w="12192000" h="864870">
                <a:moveTo>
                  <a:pt x="12192000" y="61685"/>
                </a:moveTo>
                <a:lnTo>
                  <a:pt x="12192000" y="864870"/>
                </a:lnTo>
                <a:lnTo>
                  <a:pt x="0" y="864870"/>
                </a:lnTo>
                <a:lnTo>
                  <a:pt x="0" y="65089"/>
                </a:lnTo>
                <a:lnTo>
                  <a:pt x="136525" y="45945"/>
                </a:lnTo>
                <a:lnTo>
                  <a:pt x="278130" y="29779"/>
                </a:lnTo>
                <a:lnTo>
                  <a:pt x="420370" y="17017"/>
                </a:lnTo>
                <a:lnTo>
                  <a:pt x="561975" y="8083"/>
                </a:lnTo>
                <a:lnTo>
                  <a:pt x="703580" y="2552"/>
                </a:lnTo>
                <a:lnTo>
                  <a:pt x="845185" y="0"/>
                </a:lnTo>
                <a:lnTo>
                  <a:pt x="986790" y="425"/>
                </a:lnTo>
                <a:lnTo>
                  <a:pt x="1128395" y="3829"/>
                </a:lnTo>
                <a:lnTo>
                  <a:pt x="1270635" y="10210"/>
                </a:lnTo>
                <a:lnTo>
                  <a:pt x="1412240" y="18718"/>
                </a:lnTo>
                <a:lnTo>
                  <a:pt x="1553845" y="29779"/>
                </a:lnTo>
                <a:lnTo>
                  <a:pt x="1695450" y="42967"/>
                </a:lnTo>
                <a:lnTo>
                  <a:pt x="1837055" y="58282"/>
                </a:lnTo>
                <a:lnTo>
                  <a:pt x="1978660" y="75299"/>
                </a:lnTo>
                <a:lnTo>
                  <a:pt x="2120265" y="94017"/>
                </a:lnTo>
                <a:lnTo>
                  <a:pt x="2262505" y="114437"/>
                </a:lnTo>
                <a:lnTo>
                  <a:pt x="2404110" y="136133"/>
                </a:lnTo>
                <a:lnTo>
                  <a:pt x="2545715" y="159105"/>
                </a:lnTo>
                <a:lnTo>
                  <a:pt x="2687320" y="183354"/>
                </a:lnTo>
                <a:lnTo>
                  <a:pt x="2828925" y="208454"/>
                </a:lnTo>
                <a:lnTo>
                  <a:pt x="2970530" y="233979"/>
                </a:lnTo>
                <a:lnTo>
                  <a:pt x="3112770" y="260354"/>
                </a:lnTo>
                <a:lnTo>
                  <a:pt x="3254375" y="286730"/>
                </a:lnTo>
                <a:lnTo>
                  <a:pt x="3395980" y="313957"/>
                </a:lnTo>
                <a:lnTo>
                  <a:pt x="3537585" y="340758"/>
                </a:lnTo>
                <a:lnTo>
                  <a:pt x="3679190" y="367559"/>
                </a:lnTo>
                <a:lnTo>
                  <a:pt x="3820795" y="394360"/>
                </a:lnTo>
                <a:lnTo>
                  <a:pt x="3963035" y="420736"/>
                </a:lnTo>
                <a:lnTo>
                  <a:pt x="4104640" y="446261"/>
                </a:lnTo>
                <a:lnTo>
                  <a:pt x="4246245" y="471361"/>
                </a:lnTo>
                <a:lnTo>
                  <a:pt x="4387850" y="495609"/>
                </a:lnTo>
                <a:lnTo>
                  <a:pt x="4529455" y="518582"/>
                </a:lnTo>
                <a:lnTo>
                  <a:pt x="4671060" y="540278"/>
                </a:lnTo>
                <a:lnTo>
                  <a:pt x="4813300" y="560698"/>
                </a:lnTo>
                <a:lnTo>
                  <a:pt x="4954905" y="579416"/>
                </a:lnTo>
                <a:lnTo>
                  <a:pt x="5096510" y="596433"/>
                </a:lnTo>
                <a:lnTo>
                  <a:pt x="5238115" y="611748"/>
                </a:lnTo>
                <a:lnTo>
                  <a:pt x="5379720" y="624936"/>
                </a:lnTo>
                <a:lnTo>
                  <a:pt x="5521325" y="635996"/>
                </a:lnTo>
                <a:lnTo>
                  <a:pt x="5662930" y="644505"/>
                </a:lnTo>
                <a:lnTo>
                  <a:pt x="5805170" y="650886"/>
                </a:lnTo>
                <a:lnTo>
                  <a:pt x="5946775" y="654289"/>
                </a:lnTo>
                <a:lnTo>
                  <a:pt x="6088380" y="654715"/>
                </a:lnTo>
                <a:lnTo>
                  <a:pt x="6108065" y="654289"/>
                </a:lnTo>
                <a:lnTo>
                  <a:pt x="6128385" y="654715"/>
                </a:lnTo>
                <a:lnTo>
                  <a:pt x="6269990" y="654289"/>
                </a:lnTo>
                <a:lnTo>
                  <a:pt x="6411595" y="650886"/>
                </a:lnTo>
                <a:lnTo>
                  <a:pt x="6553835" y="644505"/>
                </a:lnTo>
                <a:lnTo>
                  <a:pt x="6695440" y="635996"/>
                </a:lnTo>
                <a:lnTo>
                  <a:pt x="6837045" y="624936"/>
                </a:lnTo>
                <a:lnTo>
                  <a:pt x="6978650" y="611748"/>
                </a:lnTo>
                <a:lnTo>
                  <a:pt x="7120255" y="596433"/>
                </a:lnTo>
                <a:lnTo>
                  <a:pt x="7261860" y="579416"/>
                </a:lnTo>
                <a:lnTo>
                  <a:pt x="7403465" y="560698"/>
                </a:lnTo>
                <a:lnTo>
                  <a:pt x="7545705" y="540278"/>
                </a:lnTo>
                <a:lnTo>
                  <a:pt x="7687310" y="518582"/>
                </a:lnTo>
                <a:lnTo>
                  <a:pt x="7828915" y="495609"/>
                </a:lnTo>
                <a:lnTo>
                  <a:pt x="7970520" y="471361"/>
                </a:lnTo>
                <a:lnTo>
                  <a:pt x="8112125" y="446261"/>
                </a:lnTo>
                <a:lnTo>
                  <a:pt x="8253730" y="420736"/>
                </a:lnTo>
                <a:lnTo>
                  <a:pt x="8395970" y="394360"/>
                </a:lnTo>
                <a:lnTo>
                  <a:pt x="8537575" y="367559"/>
                </a:lnTo>
                <a:lnTo>
                  <a:pt x="8679180" y="340758"/>
                </a:lnTo>
                <a:lnTo>
                  <a:pt x="8820785" y="313957"/>
                </a:lnTo>
                <a:lnTo>
                  <a:pt x="8962390" y="286730"/>
                </a:lnTo>
                <a:lnTo>
                  <a:pt x="9103995" y="260354"/>
                </a:lnTo>
                <a:lnTo>
                  <a:pt x="9246235" y="233979"/>
                </a:lnTo>
                <a:lnTo>
                  <a:pt x="9387840" y="208454"/>
                </a:lnTo>
                <a:lnTo>
                  <a:pt x="9529445" y="183354"/>
                </a:lnTo>
                <a:lnTo>
                  <a:pt x="9671050" y="159105"/>
                </a:lnTo>
                <a:lnTo>
                  <a:pt x="9812655" y="136133"/>
                </a:lnTo>
                <a:lnTo>
                  <a:pt x="9954260" y="114437"/>
                </a:lnTo>
                <a:lnTo>
                  <a:pt x="10096500" y="94017"/>
                </a:lnTo>
                <a:lnTo>
                  <a:pt x="10238105" y="75299"/>
                </a:lnTo>
                <a:lnTo>
                  <a:pt x="10379710" y="58282"/>
                </a:lnTo>
                <a:lnTo>
                  <a:pt x="10521315" y="42967"/>
                </a:lnTo>
                <a:lnTo>
                  <a:pt x="10662920" y="29779"/>
                </a:lnTo>
                <a:lnTo>
                  <a:pt x="10804525" y="18718"/>
                </a:lnTo>
                <a:lnTo>
                  <a:pt x="10946130" y="10210"/>
                </a:lnTo>
                <a:lnTo>
                  <a:pt x="11088370" y="3829"/>
                </a:lnTo>
                <a:lnTo>
                  <a:pt x="11229975" y="425"/>
                </a:lnTo>
                <a:lnTo>
                  <a:pt x="11371580" y="0"/>
                </a:lnTo>
                <a:lnTo>
                  <a:pt x="11513185" y="2552"/>
                </a:lnTo>
                <a:lnTo>
                  <a:pt x="11654790" y="8083"/>
                </a:lnTo>
                <a:lnTo>
                  <a:pt x="11796395" y="17017"/>
                </a:lnTo>
                <a:lnTo>
                  <a:pt x="11938635" y="29779"/>
                </a:lnTo>
                <a:lnTo>
                  <a:pt x="12080240" y="45945"/>
                </a:lnTo>
                <a:lnTo>
                  <a:pt x="12192000" y="61685"/>
                </a:lnTo>
                <a:close/>
              </a:path>
            </a:pathLst>
          </a:custGeom>
          <a:gradFill rotWithShape="1" flip="none">
            <a:gsLst>
              <a:gs pos="0">
                <a:srgbClr val="F8AA5C"/>
              </a:gs>
              <a:gs pos="58000">
                <a:srgbClr val="FBCC9D"/>
              </a:gs>
              <a:gs pos="99000">
                <a:srgbClr val="FDEEDE"/>
              </a:gs>
              <a:gs pos="100000">
                <a:srgbClr val="FDEEDE"/>
              </a:gs>
            </a:gsLst>
            <a:lin ang="0" scaled="1"/>
          </a:gradFill>
          <a:ln/>
        </p:spPr>
      </p:sp>
      <p:sp>
        <p:nvSpPr>
          <p:cNvPr id="5" name="Text 3"/>
          <p:cNvSpPr/>
          <p:nvPr/>
        </p:nvSpPr>
        <p:spPr>
          <a:xfrm>
            <a:off x="0" y="5432425"/>
            <a:ext cx="12192000" cy="8648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0" y="5594985"/>
            <a:ext cx="12192000" cy="1263015"/>
          </a:xfrm>
          <a:custGeom>
            <a:avLst/>
            <a:gdLst/>
            <a:ahLst/>
            <a:cxnLst/>
            <a:rect l="l" t="t" r="r" b="b"/>
            <a:pathLst>
              <a:path w="12192000" h="1263015">
                <a:moveTo>
                  <a:pt x="12192000" y="882546"/>
                </a:moveTo>
                <a:lnTo>
                  <a:pt x="12192000" y="1263015"/>
                </a:lnTo>
                <a:lnTo>
                  <a:pt x="0" y="1263015"/>
                </a:lnTo>
                <a:lnTo>
                  <a:pt x="0" y="65426"/>
                </a:lnTo>
                <a:lnTo>
                  <a:pt x="136525" y="46225"/>
                </a:lnTo>
                <a:lnTo>
                  <a:pt x="278130" y="29869"/>
                </a:lnTo>
                <a:lnTo>
                  <a:pt x="420370" y="17068"/>
                </a:lnTo>
                <a:lnTo>
                  <a:pt x="561975" y="7823"/>
                </a:lnTo>
                <a:lnTo>
                  <a:pt x="703580" y="2845"/>
                </a:lnTo>
                <a:lnTo>
                  <a:pt x="845185" y="0"/>
                </a:lnTo>
                <a:lnTo>
                  <a:pt x="986790" y="711"/>
                </a:lnTo>
                <a:lnTo>
                  <a:pt x="1128395" y="3556"/>
                </a:lnTo>
                <a:lnTo>
                  <a:pt x="1270635" y="9956"/>
                </a:lnTo>
                <a:lnTo>
                  <a:pt x="1412240" y="18490"/>
                </a:lnTo>
                <a:lnTo>
                  <a:pt x="1553845" y="29869"/>
                </a:lnTo>
                <a:lnTo>
                  <a:pt x="1695450" y="42669"/>
                </a:lnTo>
                <a:lnTo>
                  <a:pt x="1837055" y="58315"/>
                </a:lnTo>
                <a:lnTo>
                  <a:pt x="1978660" y="75383"/>
                </a:lnTo>
                <a:lnTo>
                  <a:pt x="2120265" y="93873"/>
                </a:lnTo>
                <a:lnTo>
                  <a:pt x="2262505" y="114496"/>
                </a:lnTo>
                <a:lnTo>
                  <a:pt x="2404110" y="135831"/>
                </a:lnTo>
                <a:lnTo>
                  <a:pt x="2545715" y="159299"/>
                </a:lnTo>
                <a:lnTo>
                  <a:pt x="2687320" y="183479"/>
                </a:lnTo>
                <a:lnTo>
                  <a:pt x="2828925" y="208369"/>
                </a:lnTo>
                <a:lnTo>
                  <a:pt x="2970530" y="233971"/>
                </a:lnTo>
                <a:lnTo>
                  <a:pt x="3112770" y="260283"/>
                </a:lnTo>
                <a:lnTo>
                  <a:pt x="3254375" y="286596"/>
                </a:lnTo>
                <a:lnTo>
                  <a:pt x="3395980" y="314331"/>
                </a:lnTo>
                <a:lnTo>
                  <a:pt x="3537585" y="340644"/>
                </a:lnTo>
                <a:lnTo>
                  <a:pt x="3679190" y="367668"/>
                </a:lnTo>
                <a:lnTo>
                  <a:pt x="3820795" y="394692"/>
                </a:lnTo>
                <a:lnTo>
                  <a:pt x="3963035" y="421005"/>
                </a:lnTo>
                <a:lnTo>
                  <a:pt x="4104640" y="446607"/>
                </a:lnTo>
                <a:lnTo>
                  <a:pt x="4246245" y="471497"/>
                </a:lnTo>
                <a:lnTo>
                  <a:pt x="4387850" y="495676"/>
                </a:lnTo>
                <a:lnTo>
                  <a:pt x="4529455" y="518434"/>
                </a:lnTo>
                <a:lnTo>
                  <a:pt x="4671060" y="540479"/>
                </a:lnTo>
                <a:lnTo>
                  <a:pt x="4813300" y="561103"/>
                </a:lnTo>
                <a:lnTo>
                  <a:pt x="4954905" y="579593"/>
                </a:lnTo>
                <a:lnTo>
                  <a:pt x="5096510" y="596661"/>
                </a:lnTo>
                <a:lnTo>
                  <a:pt x="5238115" y="611595"/>
                </a:lnTo>
                <a:lnTo>
                  <a:pt x="5379720" y="625107"/>
                </a:lnTo>
                <a:lnTo>
                  <a:pt x="5521325" y="636486"/>
                </a:lnTo>
                <a:lnTo>
                  <a:pt x="5662930" y="645019"/>
                </a:lnTo>
                <a:lnTo>
                  <a:pt x="5805170" y="650709"/>
                </a:lnTo>
                <a:lnTo>
                  <a:pt x="5946775" y="654265"/>
                </a:lnTo>
                <a:lnTo>
                  <a:pt x="6088380" y="654976"/>
                </a:lnTo>
                <a:lnTo>
                  <a:pt x="6108065" y="654265"/>
                </a:lnTo>
                <a:lnTo>
                  <a:pt x="6128385" y="654976"/>
                </a:lnTo>
                <a:lnTo>
                  <a:pt x="6269990" y="654265"/>
                </a:lnTo>
                <a:lnTo>
                  <a:pt x="6411595" y="650709"/>
                </a:lnTo>
                <a:lnTo>
                  <a:pt x="6553835" y="645019"/>
                </a:lnTo>
                <a:lnTo>
                  <a:pt x="6695440" y="636486"/>
                </a:lnTo>
                <a:lnTo>
                  <a:pt x="6837045" y="625107"/>
                </a:lnTo>
                <a:lnTo>
                  <a:pt x="6978650" y="611595"/>
                </a:lnTo>
                <a:lnTo>
                  <a:pt x="7120255" y="596661"/>
                </a:lnTo>
                <a:lnTo>
                  <a:pt x="7261860" y="579593"/>
                </a:lnTo>
                <a:lnTo>
                  <a:pt x="7403465" y="561103"/>
                </a:lnTo>
                <a:lnTo>
                  <a:pt x="7545705" y="540479"/>
                </a:lnTo>
                <a:lnTo>
                  <a:pt x="7687310" y="518434"/>
                </a:lnTo>
                <a:lnTo>
                  <a:pt x="7828915" y="495676"/>
                </a:lnTo>
                <a:lnTo>
                  <a:pt x="7970520" y="471497"/>
                </a:lnTo>
                <a:lnTo>
                  <a:pt x="8112125" y="446607"/>
                </a:lnTo>
                <a:lnTo>
                  <a:pt x="8253730" y="421005"/>
                </a:lnTo>
                <a:lnTo>
                  <a:pt x="8395970" y="394692"/>
                </a:lnTo>
                <a:lnTo>
                  <a:pt x="8537575" y="367668"/>
                </a:lnTo>
                <a:lnTo>
                  <a:pt x="8679180" y="340644"/>
                </a:lnTo>
                <a:lnTo>
                  <a:pt x="8820785" y="314331"/>
                </a:lnTo>
                <a:lnTo>
                  <a:pt x="8962390" y="286596"/>
                </a:lnTo>
                <a:lnTo>
                  <a:pt x="9103995" y="260283"/>
                </a:lnTo>
                <a:lnTo>
                  <a:pt x="9246235" y="233971"/>
                </a:lnTo>
                <a:lnTo>
                  <a:pt x="9387840" y="208369"/>
                </a:lnTo>
                <a:lnTo>
                  <a:pt x="9529445" y="183479"/>
                </a:lnTo>
                <a:lnTo>
                  <a:pt x="9671050" y="159299"/>
                </a:lnTo>
                <a:lnTo>
                  <a:pt x="9812655" y="135831"/>
                </a:lnTo>
                <a:lnTo>
                  <a:pt x="9954260" y="114496"/>
                </a:lnTo>
                <a:lnTo>
                  <a:pt x="10096500" y="93873"/>
                </a:lnTo>
                <a:lnTo>
                  <a:pt x="10238105" y="75383"/>
                </a:lnTo>
                <a:lnTo>
                  <a:pt x="10379710" y="58315"/>
                </a:lnTo>
                <a:lnTo>
                  <a:pt x="10521315" y="42669"/>
                </a:lnTo>
                <a:lnTo>
                  <a:pt x="10662920" y="29869"/>
                </a:lnTo>
                <a:lnTo>
                  <a:pt x="10804525" y="18490"/>
                </a:lnTo>
                <a:lnTo>
                  <a:pt x="10946130" y="9956"/>
                </a:lnTo>
                <a:lnTo>
                  <a:pt x="11088370" y="3556"/>
                </a:lnTo>
                <a:lnTo>
                  <a:pt x="11229975" y="711"/>
                </a:lnTo>
                <a:lnTo>
                  <a:pt x="11371580" y="0"/>
                </a:lnTo>
                <a:lnTo>
                  <a:pt x="11513185" y="2845"/>
                </a:lnTo>
                <a:lnTo>
                  <a:pt x="11654790" y="7823"/>
                </a:lnTo>
                <a:lnTo>
                  <a:pt x="11796395" y="17068"/>
                </a:lnTo>
                <a:lnTo>
                  <a:pt x="11938635" y="29869"/>
                </a:lnTo>
                <a:lnTo>
                  <a:pt x="12080240" y="46225"/>
                </a:lnTo>
                <a:lnTo>
                  <a:pt x="12192000" y="61871"/>
                </a:lnTo>
                <a:lnTo>
                  <a:pt x="12192000" y="882546"/>
                </a:lnTo>
                <a:close/>
              </a:path>
            </a:pathLst>
          </a:custGeom>
          <a:solidFill>
            <a:srgbClr val="056EE1"/>
          </a:solidFill>
          <a:ln/>
        </p:spPr>
      </p:sp>
      <p:sp>
        <p:nvSpPr>
          <p:cNvPr id="7" name="Text 5"/>
          <p:cNvSpPr/>
          <p:nvPr/>
        </p:nvSpPr>
        <p:spPr>
          <a:xfrm>
            <a:off x="0" y="5594985"/>
            <a:ext cx="12192000" cy="12630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8" name="Image 0" descr="https://kimi-img.moonshot.cn/pub/slides/slides_tmpl/image/25-10-09-17:19:39-d3jnsaos8jdo4os5dlug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04490" y="962025"/>
            <a:ext cx="6382385" cy="6108065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2725420" y="2994025"/>
            <a:ext cx="6598920" cy="180784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5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真实场景验证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11106785" y="693737"/>
            <a:ext cx="235520" cy="0"/>
          </a:xfrm>
          <a:prstGeom prst="line">
            <a:avLst/>
          </a:prstGeom>
          <a:noFill/>
          <a:ln w="31750">
            <a:solidFill>
              <a:srgbClr val="056EE1"/>
            </a:solidFill>
            <a:prstDash val="solid"/>
            <a:headEnd type="none"/>
            <a:tailEnd type="none"/>
          </a:ln>
        </p:spPr>
      </p:sp>
      <p:sp>
        <p:nvSpPr>
          <p:cNvPr id="11" name="Shape 8"/>
          <p:cNvSpPr/>
          <p:nvPr/>
        </p:nvSpPr>
        <p:spPr>
          <a:xfrm>
            <a:off x="11106785" y="754697"/>
            <a:ext cx="235520" cy="0"/>
          </a:xfrm>
          <a:prstGeom prst="line">
            <a:avLst/>
          </a:prstGeom>
          <a:noFill/>
          <a:ln w="31750">
            <a:solidFill>
              <a:srgbClr val="056EE1"/>
            </a:solidFill>
            <a:prstDash val="solid"/>
            <a:headEnd type="none"/>
            <a:tailEnd type="none"/>
          </a:ln>
        </p:spPr>
      </p:sp>
      <p:sp>
        <p:nvSpPr>
          <p:cNvPr id="12" name="Shape 9"/>
          <p:cNvSpPr/>
          <p:nvPr/>
        </p:nvSpPr>
        <p:spPr>
          <a:xfrm>
            <a:off x="11106785" y="815657"/>
            <a:ext cx="235520" cy="0"/>
          </a:xfrm>
          <a:prstGeom prst="line">
            <a:avLst/>
          </a:prstGeom>
          <a:noFill/>
          <a:ln w="31750">
            <a:solidFill>
              <a:srgbClr val="056EE1"/>
            </a:solidFill>
            <a:prstDash val="solid"/>
            <a:headEnd type="none"/>
            <a:tailEnd type="none"/>
          </a:ln>
        </p:spPr>
      </p:sp>
      <p:sp>
        <p:nvSpPr>
          <p:cNvPr id="13" name="Shape 10"/>
          <p:cNvSpPr/>
          <p:nvPr/>
        </p:nvSpPr>
        <p:spPr>
          <a:xfrm>
            <a:off x="2725420" y="1268730"/>
            <a:ext cx="6598920" cy="180784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2725420" y="1268730"/>
            <a:ext cx="6598920" cy="18078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12000" dirty="0">
                <a:solidFill>
                  <a:srgbClr val="056EE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3F4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09-17:19:43-d3jnsbos8jdo4os5dm3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1371761"/>
            <a:ext cx="12192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90000"/>
              </a:lnSpc>
              <a:buNone/>
            </a:pPr>
            <a:r>
              <a:rPr lang="en-US" sz="3600" dirty="0">
                <a:solidFill>
                  <a:srgbClr val="2E70C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抗干扰实测：铁屑、积水、家电齐上阵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0" y="2082961"/>
            <a:ext cx="12192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在七类真实场景干扰下，Polaris展现出卓越的鲁棒性。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54000" y="2920845"/>
            <a:ext cx="5638800" cy="1828800"/>
          </a:xfrm>
          <a:custGeom>
            <a:avLst/>
            <a:gdLst/>
            <a:ahLst/>
            <a:cxnLst/>
            <a:rect l="l" t="t" r="r" b="b"/>
            <a:pathLst>
              <a:path w="5638800" h="1828800">
                <a:moveTo>
                  <a:pt x="101608" y="0"/>
                </a:moveTo>
                <a:lnTo>
                  <a:pt x="5537192" y="0"/>
                </a:lnTo>
                <a:cubicBezTo>
                  <a:pt x="5593308" y="0"/>
                  <a:pt x="5638800" y="45492"/>
                  <a:pt x="5638800" y="101608"/>
                </a:cubicBezTo>
                <a:lnTo>
                  <a:pt x="5638800" y="1727192"/>
                </a:lnTo>
                <a:cubicBezTo>
                  <a:pt x="5638800" y="1783308"/>
                  <a:pt x="5593308" y="1828800"/>
                  <a:pt x="5537192" y="1828800"/>
                </a:cubicBezTo>
                <a:lnTo>
                  <a:pt x="101608" y="1828800"/>
                </a:lnTo>
                <a:cubicBezTo>
                  <a:pt x="45492" y="1828800"/>
                  <a:pt x="0" y="1783308"/>
                  <a:pt x="0" y="1727192"/>
                </a:cubicBezTo>
                <a:lnTo>
                  <a:pt x="0" y="101608"/>
                </a:lnTo>
                <a:cubicBezTo>
                  <a:pt x="0" y="45529"/>
                  <a:pt x="45529" y="0"/>
                  <a:pt x="101608" y="0"/>
                </a:cubicBezTo>
                <a:close/>
              </a:path>
            </a:pathLst>
          </a:custGeom>
          <a:solidFill>
            <a:srgbClr val="4A89DC">
              <a:alpha val="10196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03200" y="3124045"/>
            <a:ext cx="5740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4A89D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干扰场景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457200" y="3581245"/>
            <a:ext cx="3022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🏭 工厂铁屑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3175000" y="3581245"/>
            <a:ext cx="3022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🏠 家电设备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457200" y="3936845"/>
            <a:ext cx="3022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💧 泥泞积水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3175000" y="3936845"/>
            <a:ext cx="3022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金属家具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457200" y="4292445"/>
            <a:ext cx="3022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🌧️ 潮湿环境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3175000" y="4292445"/>
            <a:ext cx="3022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🪵 木质地板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6299200" y="2692561"/>
            <a:ext cx="5638800" cy="2286000"/>
          </a:xfrm>
          <a:custGeom>
            <a:avLst/>
            <a:gdLst/>
            <a:ahLst/>
            <a:cxnLst/>
            <a:rect l="l" t="t" r="r" b="b"/>
            <a:pathLst>
              <a:path w="5638800" h="2286000">
                <a:moveTo>
                  <a:pt x="101590" y="0"/>
                </a:moveTo>
                <a:lnTo>
                  <a:pt x="5537210" y="0"/>
                </a:lnTo>
                <a:cubicBezTo>
                  <a:pt x="5593317" y="0"/>
                  <a:pt x="5638800" y="45483"/>
                  <a:pt x="5638800" y="101590"/>
                </a:cubicBezTo>
                <a:lnTo>
                  <a:pt x="5638800" y="2184410"/>
                </a:lnTo>
                <a:cubicBezTo>
                  <a:pt x="5638800" y="2240517"/>
                  <a:pt x="5593317" y="2286000"/>
                  <a:pt x="5537210" y="2286000"/>
                </a:cubicBezTo>
                <a:lnTo>
                  <a:pt x="101590" y="2286000"/>
                </a:lnTo>
                <a:cubicBezTo>
                  <a:pt x="45483" y="2286000"/>
                  <a:pt x="0" y="2240517"/>
                  <a:pt x="0" y="2184410"/>
                </a:cubicBezTo>
                <a:lnTo>
                  <a:pt x="0" y="101590"/>
                </a:lnTo>
                <a:cubicBezTo>
                  <a:pt x="0" y="45521"/>
                  <a:pt x="45521" y="0"/>
                  <a:pt x="101590" y="0"/>
                </a:cubicBezTo>
                <a:close/>
              </a:path>
            </a:pathLst>
          </a:custGeom>
          <a:solidFill>
            <a:srgbClr val="81B0E9">
              <a:alpha val="20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6248400" y="2895761"/>
            <a:ext cx="5740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2E70C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性能表现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6248400" y="3352961"/>
            <a:ext cx="57404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10000"/>
              </a:lnSpc>
              <a:buNone/>
            </a:pPr>
            <a:r>
              <a:rPr lang="en-US" sz="2400" dirty="0">
                <a:solidFill>
                  <a:srgbClr val="2E70C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误码率: 0.013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6248400" y="3860800"/>
            <a:ext cx="57404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10000"/>
              </a:lnSpc>
              <a:buNone/>
            </a:pPr>
            <a:r>
              <a:rPr lang="en-US" sz="2400" dirty="0">
                <a:solidFill>
                  <a:srgbClr val="2E70C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角度误差: &lt; 2°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6248400" y="4368645"/>
            <a:ext cx="57404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10000"/>
              </a:lnSpc>
              <a:buNone/>
            </a:pPr>
            <a:r>
              <a:rPr lang="en-US" sz="2400" dirty="0">
                <a:solidFill>
                  <a:srgbClr val="2E70C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定位误差: &lt; 3mm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254000" y="5181284"/>
            <a:ext cx="11684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即使</a:t>
            </a:r>
            <a:pPr algn="ctr"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0F2F5E"/>
                </a:solidFill>
                <a:highlight>
                  <a:srgbClr val="81B0E9">
                    <a:alpha val="50196"/>
                  </a:srgbClr>
                </a:highlight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0.1g铁屑完全遮挡AprilTag </a:t>
            </a:r>
            <a:pPr algn="ctr"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，Polaris仍可100%识别。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3F4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09-17:19:43-d3jnsbos8jdo4os5dm3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1905000"/>
            <a:ext cx="60452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90000"/>
              </a:lnSpc>
              <a:buNone/>
            </a:pPr>
            <a:r>
              <a:rPr lang="en-US" sz="3600" dirty="0">
                <a:solidFill>
                  <a:srgbClr val="2E70C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微型机器人落地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2616200"/>
            <a:ext cx="55372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在</a:t>
            </a:r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2E70C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1.6×1.6 cm²</a:t>
            </a:r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标签内布3颗1mm磁体，编码</a:t>
            </a:r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2E70C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9 bit</a:t>
            </a:r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信息，验证Polaris的极限性能。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254000" y="3429000"/>
            <a:ext cx="5537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4A89D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平台:</a:t>
            </a:r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ESP32-S3 SoC, 17Hz采样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254000" y="3835400"/>
            <a:ext cx="5537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4A89D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性能:</a:t>
            </a:r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解码时间 </a:t>
            </a:r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0.75s</a:t>
            </a:r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, 功耗 </a:t>
            </a:r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25mW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254000" y="4241800"/>
            <a:ext cx="5537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4A89D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精度:</a:t>
            </a:r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定位误差 </a:t>
            </a:r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0.58mm</a:t>
            </a:r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, 角度误差 </a:t>
            </a:r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1°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254000" y="4699000"/>
            <a:ext cx="5537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满足管道微机器人 </a:t>
            </a:r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highlight>
                  <a:srgbClr val="81B0E9">
                    <a:alpha val="50196"/>
                  </a:srgbClr>
                </a:highlight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</a:t>
            </a:r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highlight>
                  <a:srgbClr val="81B0E9">
                    <a:alpha val="50196"/>
                  </a:srgbClr>
                </a:highlight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</a:t>
            </a:r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巡检速度，可用太阳能板供电。</a:t>
            </a:r>
            <a:endParaRPr lang="en-US" sz="1600" dirty="0"/>
          </a:p>
        </p:txBody>
      </p:sp>
      <p:pic>
        <p:nvPicPr>
          <p:cNvPr id="9" name="Image 1" descr="https://kimi-web-img.moonshot.cn/img/pic.962.net/ef3cbd7aaa64dfb31e0fdf4148c8f75e7555197d.png">    </p:cNvPr>
          <p:cNvPicPr>
            <a:picLocks noChangeAspect="1"/>
          </p:cNvPicPr>
          <p:nvPr/>
        </p:nvPicPr>
        <p:blipFill>
          <a:blip r:embed="rId2"/>
          <a:srcRect l="4274" r="4274" t="0" b="0"/>
          <a:stretch/>
        </p:blipFill>
        <p:spPr>
          <a:xfrm>
            <a:off x="6299200" y="457200"/>
            <a:ext cx="5435600" cy="5943600"/>
          </a:xfrm>
          <a:prstGeom prst="roundRect">
            <a:avLst>
              <a:gd name="adj" fmla="val 2804"/>
            </a:avLst>
          </a:prstGeom>
        </p:spPr>
      </p:pic>
    </p:spTree>
  </p:cSld>
  <p:clrMapOvr>
    <a:masterClrMapping/>
  </p:clrMapOvr>
  <p:transition>
    <p:fade/>
    <p:spd val="med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" y="1"/>
            <a:ext cx="12192000" cy="6858000"/>
          </a:xfrm>
          <a:prstGeom prst="rect">
            <a:avLst/>
          </a:prstGeom>
          <a:gradFill rotWithShape="1" flip="none">
            <a:gsLst>
              <a:gs pos="0">
                <a:srgbClr val="FFFFFF"/>
              </a:gs>
              <a:gs pos="81000">
                <a:srgbClr val="F0F8FF"/>
              </a:gs>
              <a:gs pos="100000">
                <a:srgbClr val="F0F8F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1" y="1"/>
            <a:ext cx="12192000" cy="6858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0" y="5432425"/>
            <a:ext cx="12192000" cy="864870"/>
          </a:xfrm>
          <a:custGeom>
            <a:avLst/>
            <a:gdLst/>
            <a:ahLst/>
            <a:cxnLst/>
            <a:rect l="l" t="t" r="r" b="b"/>
            <a:pathLst>
              <a:path w="12192000" h="864870">
                <a:moveTo>
                  <a:pt x="12192000" y="61685"/>
                </a:moveTo>
                <a:lnTo>
                  <a:pt x="12192000" y="864870"/>
                </a:lnTo>
                <a:lnTo>
                  <a:pt x="0" y="864870"/>
                </a:lnTo>
                <a:lnTo>
                  <a:pt x="0" y="65089"/>
                </a:lnTo>
                <a:lnTo>
                  <a:pt x="136525" y="45945"/>
                </a:lnTo>
                <a:lnTo>
                  <a:pt x="278130" y="29779"/>
                </a:lnTo>
                <a:lnTo>
                  <a:pt x="420370" y="17017"/>
                </a:lnTo>
                <a:lnTo>
                  <a:pt x="561975" y="8083"/>
                </a:lnTo>
                <a:lnTo>
                  <a:pt x="703580" y="2552"/>
                </a:lnTo>
                <a:lnTo>
                  <a:pt x="845185" y="0"/>
                </a:lnTo>
                <a:lnTo>
                  <a:pt x="986790" y="425"/>
                </a:lnTo>
                <a:lnTo>
                  <a:pt x="1128395" y="3829"/>
                </a:lnTo>
                <a:lnTo>
                  <a:pt x="1270635" y="10210"/>
                </a:lnTo>
                <a:lnTo>
                  <a:pt x="1412240" y="18718"/>
                </a:lnTo>
                <a:lnTo>
                  <a:pt x="1553845" y="29779"/>
                </a:lnTo>
                <a:lnTo>
                  <a:pt x="1695450" y="42967"/>
                </a:lnTo>
                <a:lnTo>
                  <a:pt x="1837055" y="58282"/>
                </a:lnTo>
                <a:lnTo>
                  <a:pt x="1978660" y="75299"/>
                </a:lnTo>
                <a:lnTo>
                  <a:pt x="2120265" y="94017"/>
                </a:lnTo>
                <a:lnTo>
                  <a:pt x="2262505" y="114437"/>
                </a:lnTo>
                <a:lnTo>
                  <a:pt x="2404110" y="136133"/>
                </a:lnTo>
                <a:lnTo>
                  <a:pt x="2545715" y="159105"/>
                </a:lnTo>
                <a:lnTo>
                  <a:pt x="2687320" y="183354"/>
                </a:lnTo>
                <a:lnTo>
                  <a:pt x="2828925" y="208454"/>
                </a:lnTo>
                <a:lnTo>
                  <a:pt x="2970530" y="233979"/>
                </a:lnTo>
                <a:lnTo>
                  <a:pt x="3112770" y="260354"/>
                </a:lnTo>
                <a:lnTo>
                  <a:pt x="3254375" y="286730"/>
                </a:lnTo>
                <a:lnTo>
                  <a:pt x="3395980" y="313957"/>
                </a:lnTo>
                <a:lnTo>
                  <a:pt x="3537585" y="340758"/>
                </a:lnTo>
                <a:lnTo>
                  <a:pt x="3679190" y="367559"/>
                </a:lnTo>
                <a:lnTo>
                  <a:pt x="3820795" y="394360"/>
                </a:lnTo>
                <a:lnTo>
                  <a:pt x="3963035" y="420736"/>
                </a:lnTo>
                <a:lnTo>
                  <a:pt x="4104640" y="446261"/>
                </a:lnTo>
                <a:lnTo>
                  <a:pt x="4246245" y="471361"/>
                </a:lnTo>
                <a:lnTo>
                  <a:pt x="4387850" y="495609"/>
                </a:lnTo>
                <a:lnTo>
                  <a:pt x="4529455" y="518582"/>
                </a:lnTo>
                <a:lnTo>
                  <a:pt x="4671060" y="540278"/>
                </a:lnTo>
                <a:lnTo>
                  <a:pt x="4813300" y="560698"/>
                </a:lnTo>
                <a:lnTo>
                  <a:pt x="4954905" y="579416"/>
                </a:lnTo>
                <a:lnTo>
                  <a:pt x="5096510" y="596433"/>
                </a:lnTo>
                <a:lnTo>
                  <a:pt x="5238115" y="611748"/>
                </a:lnTo>
                <a:lnTo>
                  <a:pt x="5379720" y="624936"/>
                </a:lnTo>
                <a:lnTo>
                  <a:pt x="5521325" y="635996"/>
                </a:lnTo>
                <a:lnTo>
                  <a:pt x="5662930" y="644505"/>
                </a:lnTo>
                <a:lnTo>
                  <a:pt x="5805170" y="650886"/>
                </a:lnTo>
                <a:lnTo>
                  <a:pt x="5946775" y="654289"/>
                </a:lnTo>
                <a:lnTo>
                  <a:pt x="6088380" y="654715"/>
                </a:lnTo>
                <a:lnTo>
                  <a:pt x="6108065" y="654289"/>
                </a:lnTo>
                <a:lnTo>
                  <a:pt x="6128385" y="654715"/>
                </a:lnTo>
                <a:lnTo>
                  <a:pt x="6269990" y="654289"/>
                </a:lnTo>
                <a:lnTo>
                  <a:pt x="6411595" y="650886"/>
                </a:lnTo>
                <a:lnTo>
                  <a:pt x="6553835" y="644505"/>
                </a:lnTo>
                <a:lnTo>
                  <a:pt x="6695440" y="635996"/>
                </a:lnTo>
                <a:lnTo>
                  <a:pt x="6837045" y="624936"/>
                </a:lnTo>
                <a:lnTo>
                  <a:pt x="6978650" y="611748"/>
                </a:lnTo>
                <a:lnTo>
                  <a:pt x="7120255" y="596433"/>
                </a:lnTo>
                <a:lnTo>
                  <a:pt x="7261860" y="579416"/>
                </a:lnTo>
                <a:lnTo>
                  <a:pt x="7403465" y="560698"/>
                </a:lnTo>
                <a:lnTo>
                  <a:pt x="7545705" y="540278"/>
                </a:lnTo>
                <a:lnTo>
                  <a:pt x="7687310" y="518582"/>
                </a:lnTo>
                <a:lnTo>
                  <a:pt x="7828915" y="495609"/>
                </a:lnTo>
                <a:lnTo>
                  <a:pt x="7970520" y="471361"/>
                </a:lnTo>
                <a:lnTo>
                  <a:pt x="8112125" y="446261"/>
                </a:lnTo>
                <a:lnTo>
                  <a:pt x="8253730" y="420736"/>
                </a:lnTo>
                <a:lnTo>
                  <a:pt x="8395970" y="394360"/>
                </a:lnTo>
                <a:lnTo>
                  <a:pt x="8537575" y="367559"/>
                </a:lnTo>
                <a:lnTo>
                  <a:pt x="8679180" y="340758"/>
                </a:lnTo>
                <a:lnTo>
                  <a:pt x="8820785" y="313957"/>
                </a:lnTo>
                <a:lnTo>
                  <a:pt x="8962390" y="286730"/>
                </a:lnTo>
                <a:lnTo>
                  <a:pt x="9103995" y="260354"/>
                </a:lnTo>
                <a:lnTo>
                  <a:pt x="9246235" y="233979"/>
                </a:lnTo>
                <a:lnTo>
                  <a:pt x="9387840" y="208454"/>
                </a:lnTo>
                <a:lnTo>
                  <a:pt x="9529445" y="183354"/>
                </a:lnTo>
                <a:lnTo>
                  <a:pt x="9671050" y="159105"/>
                </a:lnTo>
                <a:lnTo>
                  <a:pt x="9812655" y="136133"/>
                </a:lnTo>
                <a:lnTo>
                  <a:pt x="9954260" y="114437"/>
                </a:lnTo>
                <a:lnTo>
                  <a:pt x="10096500" y="94017"/>
                </a:lnTo>
                <a:lnTo>
                  <a:pt x="10238105" y="75299"/>
                </a:lnTo>
                <a:lnTo>
                  <a:pt x="10379710" y="58282"/>
                </a:lnTo>
                <a:lnTo>
                  <a:pt x="10521315" y="42967"/>
                </a:lnTo>
                <a:lnTo>
                  <a:pt x="10662920" y="29779"/>
                </a:lnTo>
                <a:lnTo>
                  <a:pt x="10804525" y="18718"/>
                </a:lnTo>
                <a:lnTo>
                  <a:pt x="10946130" y="10210"/>
                </a:lnTo>
                <a:lnTo>
                  <a:pt x="11088370" y="3829"/>
                </a:lnTo>
                <a:lnTo>
                  <a:pt x="11229975" y="425"/>
                </a:lnTo>
                <a:lnTo>
                  <a:pt x="11371580" y="0"/>
                </a:lnTo>
                <a:lnTo>
                  <a:pt x="11513185" y="2552"/>
                </a:lnTo>
                <a:lnTo>
                  <a:pt x="11654790" y="8083"/>
                </a:lnTo>
                <a:lnTo>
                  <a:pt x="11796395" y="17017"/>
                </a:lnTo>
                <a:lnTo>
                  <a:pt x="11938635" y="29779"/>
                </a:lnTo>
                <a:lnTo>
                  <a:pt x="12080240" y="45945"/>
                </a:lnTo>
                <a:lnTo>
                  <a:pt x="12192000" y="61685"/>
                </a:lnTo>
                <a:close/>
              </a:path>
            </a:pathLst>
          </a:custGeom>
          <a:gradFill rotWithShape="1" flip="none">
            <a:gsLst>
              <a:gs pos="0">
                <a:srgbClr val="F8AA5C"/>
              </a:gs>
              <a:gs pos="58000">
                <a:srgbClr val="FBCC9D"/>
              </a:gs>
              <a:gs pos="99000">
                <a:srgbClr val="FDEEDE"/>
              </a:gs>
              <a:gs pos="100000">
                <a:srgbClr val="FDEEDE"/>
              </a:gs>
            </a:gsLst>
            <a:lin ang="0" scaled="1"/>
          </a:gradFill>
          <a:ln/>
        </p:spPr>
      </p:sp>
      <p:sp>
        <p:nvSpPr>
          <p:cNvPr id="5" name="Text 3"/>
          <p:cNvSpPr/>
          <p:nvPr/>
        </p:nvSpPr>
        <p:spPr>
          <a:xfrm>
            <a:off x="0" y="5432425"/>
            <a:ext cx="12192000" cy="8648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0" y="5594985"/>
            <a:ext cx="12192000" cy="1263015"/>
          </a:xfrm>
          <a:custGeom>
            <a:avLst/>
            <a:gdLst/>
            <a:ahLst/>
            <a:cxnLst/>
            <a:rect l="l" t="t" r="r" b="b"/>
            <a:pathLst>
              <a:path w="12192000" h="1263015">
                <a:moveTo>
                  <a:pt x="12192000" y="882546"/>
                </a:moveTo>
                <a:lnTo>
                  <a:pt x="12192000" y="1263015"/>
                </a:lnTo>
                <a:lnTo>
                  <a:pt x="0" y="1263015"/>
                </a:lnTo>
                <a:lnTo>
                  <a:pt x="0" y="65426"/>
                </a:lnTo>
                <a:lnTo>
                  <a:pt x="136525" y="46225"/>
                </a:lnTo>
                <a:lnTo>
                  <a:pt x="278130" y="29869"/>
                </a:lnTo>
                <a:lnTo>
                  <a:pt x="420370" y="17068"/>
                </a:lnTo>
                <a:lnTo>
                  <a:pt x="561975" y="7823"/>
                </a:lnTo>
                <a:lnTo>
                  <a:pt x="703580" y="2845"/>
                </a:lnTo>
                <a:lnTo>
                  <a:pt x="845185" y="0"/>
                </a:lnTo>
                <a:lnTo>
                  <a:pt x="986790" y="711"/>
                </a:lnTo>
                <a:lnTo>
                  <a:pt x="1128395" y="3556"/>
                </a:lnTo>
                <a:lnTo>
                  <a:pt x="1270635" y="9956"/>
                </a:lnTo>
                <a:lnTo>
                  <a:pt x="1412240" y="18490"/>
                </a:lnTo>
                <a:lnTo>
                  <a:pt x="1553845" y="29869"/>
                </a:lnTo>
                <a:lnTo>
                  <a:pt x="1695450" y="42669"/>
                </a:lnTo>
                <a:lnTo>
                  <a:pt x="1837055" y="58315"/>
                </a:lnTo>
                <a:lnTo>
                  <a:pt x="1978660" y="75383"/>
                </a:lnTo>
                <a:lnTo>
                  <a:pt x="2120265" y="93873"/>
                </a:lnTo>
                <a:lnTo>
                  <a:pt x="2262505" y="114496"/>
                </a:lnTo>
                <a:lnTo>
                  <a:pt x="2404110" y="135831"/>
                </a:lnTo>
                <a:lnTo>
                  <a:pt x="2545715" y="159299"/>
                </a:lnTo>
                <a:lnTo>
                  <a:pt x="2687320" y="183479"/>
                </a:lnTo>
                <a:lnTo>
                  <a:pt x="2828925" y="208369"/>
                </a:lnTo>
                <a:lnTo>
                  <a:pt x="2970530" y="233971"/>
                </a:lnTo>
                <a:lnTo>
                  <a:pt x="3112770" y="260283"/>
                </a:lnTo>
                <a:lnTo>
                  <a:pt x="3254375" y="286596"/>
                </a:lnTo>
                <a:lnTo>
                  <a:pt x="3395980" y="314331"/>
                </a:lnTo>
                <a:lnTo>
                  <a:pt x="3537585" y="340644"/>
                </a:lnTo>
                <a:lnTo>
                  <a:pt x="3679190" y="367668"/>
                </a:lnTo>
                <a:lnTo>
                  <a:pt x="3820795" y="394692"/>
                </a:lnTo>
                <a:lnTo>
                  <a:pt x="3963035" y="421005"/>
                </a:lnTo>
                <a:lnTo>
                  <a:pt x="4104640" y="446607"/>
                </a:lnTo>
                <a:lnTo>
                  <a:pt x="4246245" y="471497"/>
                </a:lnTo>
                <a:lnTo>
                  <a:pt x="4387850" y="495676"/>
                </a:lnTo>
                <a:lnTo>
                  <a:pt x="4529455" y="518434"/>
                </a:lnTo>
                <a:lnTo>
                  <a:pt x="4671060" y="540479"/>
                </a:lnTo>
                <a:lnTo>
                  <a:pt x="4813300" y="561103"/>
                </a:lnTo>
                <a:lnTo>
                  <a:pt x="4954905" y="579593"/>
                </a:lnTo>
                <a:lnTo>
                  <a:pt x="5096510" y="596661"/>
                </a:lnTo>
                <a:lnTo>
                  <a:pt x="5238115" y="611595"/>
                </a:lnTo>
                <a:lnTo>
                  <a:pt x="5379720" y="625107"/>
                </a:lnTo>
                <a:lnTo>
                  <a:pt x="5521325" y="636486"/>
                </a:lnTo>
                <a:lnTo>
                  <a:pt x="5662930" y="645019"/>
                </a:lnTo>
                <a:lnTo>
                  <a:pt x="5805170" y="650709"/>
                </a:lnTo>
                <a:lnTo>
                  <a:pt x="5946775" y="654265"/>
                </a:lnTo>
                <a:lnTo>
                  <a:pt x="6088380" y="654976"/>
                </a:lnTo>
                <a:lnTo>
                  <a:pt x="6108065" y="654265"/>
                </a:lnTo>
                <a:lnTo>
                  <a:pt x="6128385" y="654976"/>
                </a:lnTo>
                <a:lnTo>
                  <a:pt x="6269990" y="654265"/>
                </a:lnTo>
                <a:lnTo>
                  <a:pt x="6411595" y="650709"/>
                </a:lnTo>
                <a:lnTo>
                  <a:pt x="6553835" y="645019"/>
                </a:lnTo>
                <a:lnTo>
                  <a:pt x="6695440" y="636486"/>
                </a:lnTo>
                <a:lnTo>
                  <a:pt x="6837045" y="625107"/>
                </a:lnTo>
                <a:lnTo>
                  <a:pt x="6978650" y="611595"/>
                </a:lnTo>
                <a:lnTo>
                  <a:pt x="7120255" y="596661"/>
                </a:lnTo>
                <a:lnTo>
                  <a:pt x="7261860" y="579593"/>
                </a:lnTo>
                <a:lnTo>
                  <a:pt x="7403465" y="561103"/>
                </a:lnTo>
                <a:lnTo>
                  <a:pt x="7545705" y="540479"/>
                </a:lnTo>
                <a:lnTo>
                  <a:pt x="7687310" y="518434"/>
                </a:lnTo>
                <a:lnTo>
                  <a:pt x="7828915" y="495676"/>
                </a:lnTo>
                <a:lnTo>
                  <a:pt x="7970520" y="471497"/>
                </a:lnTo>
                <a:lnTo>
                  <a:pt x="8112125" y="446607"/>
                </a:lnTo>
                <a:lnTo>
                  <a:pt x="8253730" y="421005"/>
                </a:lnTo>
                <a:lnTo>
                  <a:pt x="8395970" y="394692"/>
                </a:lnTo>
                <a:lnTo>
                  <a:pt x="8537575" y="367668"/>
                </a:lnTo>
                <a:lnTo>
                  <a:pt x="8679180" y="340644"/>
                </a:lnTo>
                <a:lnTo>
                  <a:pt x="8820785" y="314331"/>
                </a:lnTo>
                <a:lnTo>
                  <a:pt x="8962390" y="286596"/>
                </a:lnTo>
                <a:lnTo>
                  <a:pt x="9103995" y="260283"/>
                </a:lnTo>
                <a:lnTo>
                  <a:pt x="9246235" y="233971"/>
                </a:lnTo>
                <a:lnTo>
                  <a:pt x="9387840" y="208369"/>
                </a:lnTo>
                <a:lnTo>
                  <a:pt x="9529445" y="183479"/>
                </a:lnTo>
                <a:lnTo>
                  <a:pt x="9671050" y="159299"/>
                </a:lnTo>
                <a:lnTo>
                  <a:pt x="9812655" y="135831"/>
                </a:lnTo>
                <a:lnTo>
                  <a:pt x="9954260" y="114496"/>
                </a:lnTo>
                <a:lnTo>
                  <a:pt x="10096500" y="93873"/>
                </a:lnTo>
                <a:lnTo>
                  <a:pt x="10238105" y="75383"/>
                </a:lnTo>
                <a:lnTo>
                  <a:pt x="10379710" y="58315"/>
                </a:lnTo>
                <a:lnTo>
                  <a:pt x="10521315" y="42669"/>
                </a:lnTo>
                <a:lnTo>
                  <a:pt x="10662920" y="29869"/>
                </a:lnTo>
                <a:lnTo>
                  <a:pt x="10804525" y="18490"/>
                </a:lnTo>
                <a:lnTo>
                  <a:pt x="10946130" y="9956"/>
                </a:lnTo>
                <a:lnTo>
                  <a:pt x="11088370" y="3556"/>
                </a:lnTo>
                <a:lnTo>
                  <a:pt x="11229975" y="711"/>
                </a:lnTo>
                <a:lnTo>
                  <a:pt x="11371580" y="0"/>
                </a:lnTo>
                <a:lnTo>
                  <a:pt x="11513185" y="2845"/>
                </a:lnTo>
                <a:lnTo>
                  <a:pt x="11654790" y="7823"/>
                </a:lnTo>
                <a:lnTo>
                  <a:pt x="11796395" y="17068"/>
                </a:lnTo>
                <a:lnTo>
                  <a:pt x="11938635" y="29869"/>
                </a:lnTo>
                <a:lnTo>
                  <a:pt x="12080240" y="46225"/>
                </a:lnTo>
                <a:lnTo>
                  <a:pt x="12192000" y="61871"/>
                </a:lnTo>
                <a:lnTo>
                  <a:pt x="12192000" y="882546"/>
                </a:lnTo>
                <a:close/>
              </a:path>
            </a:pathLst>
          </a:custGeom>
          <a:solidFill>
            <a:srgbClr val="056EE1"/>
          </a:solidFill>
          <a:ln/>
        </p:spPr>
      </p:sp>
      <p:sp>
        <p:nvSpPr>
          <p:cNvPr id="7" name="Text 5"/>
          <p:cNvSpPr/>
          <p:nvPr/>
        </p:nvSpPr>
        <p:spPr>
          <a:xfrm>
            <a:off x="0" y="5594985"/>
            <a:ext cx="12192000" cy="12630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8" name="Image 0" descr="https://kimi-img.moonshot.cn/pub/slides/slides_tmpl/image/25-10-09-17:19:39-d3jnsaos8jdo4os5dlug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04490" y="962025"/>
            <a:ext cx="6382385" cy="6108065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2725420" y="2994025"/>
            <a:ext cx="6598920" cy="180784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5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总结与展望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11106785" y="693737"/>
            <a:ext cx="235520" cy="0"/>
          </a:xfrm>
          <a:prstGeom prst="line">
            <a:avLst/>
          </a:prstGeom>
          <a:noFill/>
          <a:ln w="31750">
            <a:solidFill>
              <a:srgbClr val="056EE1"/>
            </a:solidFill>
            <a:prstDash val="solid"/>
            <a:headEnd type="none"/>
            <a:tailEnd type="none"/>
          </a:ln>
        </p:spPr>
      </p:sp>
      <p:sp>
        <p:nvSpPr>
          <p:cNvPr id="11" name="Shape 8"/>
          <p:cNvSpPr/>
          <p:nvPr/>
        </p:nvSpPr>
        <p:spPr>
          <a:xfrm>
            <a:off x="11106785" y="754697"/>
            <a:ext cx="235520" cy="0"/>
          </a:xfrm>
          <a:prstGeom prst="line">
            <a:avLst/>
          </a:prstGeom>
          <a:noFill/>
          <a:ln w="31750">
            <a:solidFill>
              <a:srgbClr val="056EE1"/>
            </a:solidFill>
            <a:prstDash val="solid"/>
            <a:headEnd type="none"/>
            <a:tailEnd type="none"/>
          </a:ln>
        </p:spPr>
      </p:sp>
      <p:sp>
        <p:nvSpPr>
          <p:cNvPr id="12" name="Shape 9"/>
          <p:cNvSpPr/>
          <p:nvPr/>
        </p:nvSpPr>
        <p:spPr>
          <a:xfrm>
            <a:off x="11106785" y="815657"/>
            <a:ext cx="235520" cy="0"/>
          </a:xfrm>
          <a:prstGeom prst="line">
            <a:avLst/>
          </a:prstGeom>
          <a:noFill/>
          <a:ln w="31750">
            <a:solidFill>
              <a:srgbClr val="056EE1"/>
            </a:solidFill>
            <a:prstDash val="solid"/>
            <a:headEnd type="none"/>
            <a:tailEnd type="none"/>
          </a:ln>
        </p:spPr>
      </p:sp>
      <p:sp>
        <p:nvSpPr>
          <p:cNvPr id="13" name="Shape 10"/>
          <p:cNvSpPr/>
          <p:nvPr/>
        </p:nvSpPr>
        <p:spPr>
          <a:xfrm>
            <a:off x="2725420" y="1268730"/>
            <a:ext cx="6598920" cy="180784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2725420" y="1268730"/>
            <a:ext cx="6598920" cy="18078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12000" dirty="0">
                <a:solidFill>
                  <a:srgbClr val="056EE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F3F4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09-17:19:43-d3jnsbos8jdo4os5dm3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1422400"/>
            <a:ext cx="12192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90000"/>
              </a:lnSpc>
              <a:buNone/>
            </a:pPr>
            <a:r>
              <a:rPr lang="en-US" sz="3600" dirty="0">
                <a:solidFill>
                  <a:srgbClr val="2E70C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Polaris 三大突破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1756410" y="2489200"/>
            <a:ext cx="685800" cy="609600"/>
          </a:xfrm>
          <a:custGeom>
            <a:avLst/>
            <a:gdLst/>
            <a:ahLst/>
            <a:cxnLst/>
            <a:rect l="l" t="t" r="r" b="b"/>
            <a:pathLst>
              <a:path w="685800" h="609600">
                <a:moveTo>
                  <a:pt x="76200" y="114300"/>
                </a:moveTo>
                <a:lnTo>
                  <a:pt x="76200" y="400050"/>
                </a:lnTo>
                <a:lnTo>
                  <a:pt x="609600" y="400050"/>
                </a:lnTo>
                <a:lnTo>
                  <a:pt x="609600" y="114300"/>
                </a:lnTo>
                <a:lnTo>
                  <a:pt x="76200" y="114300"/>
                </a:lnTo>
                <a:close/>
                <a:moveTo>
                  <a:pt x="0" y="114300"/>
                </a:moveTo>
                <a:cubicBezTo>
                  <a:pt x="0" y="72271"/>
                  <a:pt x="34171" y="38100"/>
                  <a:pt x="76200" y="38100"/>
                </a:cubicBezTo>
                <a:lnTo>
                  <a:pt x="609600" y="38100"/>
                </a:lnTo>
                <a:cubicBezTo>
                  <a:pt x="651629" y="38100"/>
                  <a:pt x="685800" y="72271"/>
                  <a:pt x="685800" y="114300"/>
                </a:cubicBezTo>
                <a:lnTo>
                  <a:pt x="685800" y="400050"/>
                </a:lnTo>
                <a:cubicBezTo>
                  <a:pt x="685800" y="442079"/>
                  <a:pt x="651629" y="476250"/>
                  <a:pt x="609600" y="476250"/>
                </a:cubicBezTo>
                <a:lnTo>
                  <a:pt x="76200" y="476250"/>
                </a:lnTo>
                <a:cubicBezTo>
                  <a:pt x="34171" y="476250"/>
                  <a:pt x="0" y="442079"/>
                  <a:pt x="0" y="400050"/>
                </a:cubicBezTo>
                <a:lnTo>
                  <a:pt x="0" y="114300"/>
                </a:lnTo>
                <a:close/>
                <a:moveTo>
                  <a:pt x="190500" y="533400"/>
                </a:moveTo>
                <a:lnTo>
                  <a:pt x="495300" y="533400"/>
                </a:lnTo>
                <a:cubicBezTo>
                  <a:pt x="516374" y="533400"/>
                  <a:pt x="533400" y="550426"/>
                  <a:pt x="533400" y="571500"/>
                </a:cubicBezTo>
                <a:cubicBezTo>
                  <a:pt x="533400" y="592574"/>
                  <a:pt x="516374" y="609600"/>
                  <a:pt x="495300" y="609600"/>
                </a:cubicBezTo>
                <a:lnTo>
                  <a:pt x="190500" y="609600"/>
                </a:lnTo>
                <a:cubicBezTo>
                  <a:pt x="169426" y="609600"/>
                  <a:pt x="152400" y="592574"/>
                  <a:pt x="152400" y="571500"/>
                </a:cubicBezTo>
                <a:cubicBezTo>
                  <a:pt x="152400" y="550426"/>
                  <a:pt x="169426" y="533400"/>
                  <a:pt x="190500" y="533400"/>
                </a:cubicBezTo>
                <a:close/>
              </a:path>
            </a:pathLst>
          </a:custGeom>
          <a:solidFill>
            <a:srgbClr val="4A89DC"/>
          </a:solidFill>
          <a:ln/>
        </p:spPr>
      </p:sp>
      <p:sp>
        <p:nvSpPr>
          <p:cNvPr id="5" name="Text 2"/>
          <p:cNvSpPr/>
          <p:nvPr/>
        </p:nvSpPr>
        <p:spPr>
          <a:xfrm>
            <a:off x="1464310" y="3251200"/>
            <a:ext cx="1270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20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无视觉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406400" y="3708400"/>
            <a:ext cx="33909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打破视觉</a:t>
            </a:r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highlight>
                  <a:srgbClr val="81B0E9">
                    <a:alpha val="50196"/>
                  </a:srgbClr>
                </a:highlight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遮挡、高功耗、隐私风险 </a:t>
            </a:r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三重桎梏。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7907020" y="2336800"/>
            <a:ext cx="0" cy="2032000"/>
          </a:xfrm>
          <a:prstGeom prst="line">
            <a:avLst/>
          </a:prstGeom>
          <a:noFill/>
          <a:ln w="20320">
            <a:solidFill>
              <a:srgbClr val="81B0E9"/>
            </a:solidFill>
            <a:prstDash val="solid"/>
            <a:headEnd type="none"/>
            <a:tailEnd type="none"/>
          </a:ln>
        </p:spPr>
      </p:sp>
      <p:sp>
        <p:nvSpPr>
          <p:cNvPr id="8" name="Shape 5"/>
          <p:cNvSpPr/>
          <p:nvPr/>
        </p:nvSpPr>
        <p:spPr>
          <a:xfrm>
            <a:off x="4249420" y="2336800"/>
            <a:ext cx="0" cy="2032000"/>
          </a:xfrm>
          <a:prstGeom prst="line">
            <a:avLst/>
          </a:prstGeom>
          <a:noFill/>
          <a:ln w="20320">
            <a:solidFill>
              <a:srgbClr val="81B0E9"/>
            </a:solidFill>
            <a:prstDash val="solid"/>
            <a:headEnd type="none"/>
            <a:tailEnd type="none"/>
          </a:ln>
        </p:spPr>
      </p:sp>
      <p:sp>
        <p:nvSpPr>
          <p:cNvPr id="9" name="Shape 6"/>
          <p:cNvSpPr/>
          <p:nvPr/>
        </p:nvSpPr>
        <p:spPr>
          <a:xfrm>
            <a:off x="5943441" y="2489200"/>
            <a:ext cx="304800" cy="609600"/>
          </a:xfrm>
          <a:custGeom>
            <a:avLst/>
            <a:gdLst/>
            <a:ahLst/>
            <a:cxnLst/>
            <a:rect l="l" t="t" r="r" b="b"/>
            <a:pathLst>
              <a:path w="304800" h="609600">
                <a:moveTo>
                  <a:pt x="0" y="19050"/>
                </a:moveTo>
                <a:cubicBezTo>
                  <a:pt x="0" y="-12502"/>
                  <a:pt x="25598" y="-38100"/>
                  <a:pt x="57150" y="-38100"/>
                </a:cubicBezTo>
                <a:lnTo>
                  <a:pt x="247650" y="-38100"/>
                </a:lnTo>
                <a:cubicBezTo>
                  <a:pt x="279202" y="-38100"/>
                  <a:pt x="304800" y="-12502"/>
                  <a:pt x="304800" y="19050"/>
                </a:cubicBezTo>
                <a:lnTo>
                  <a:pt x="304800" y="47625"/>
                </a:lnTo>
                <a:lnTo>
                  <a:pt x="180975" y="47625"/>
                </a:lnTo>
                <a:cubicBezTo>
                  <a:pt x="165140" y="47625"/>
                  <a:pt x="152400" y="60365"/>
                  <a:pt x="152400" y="76200"/>
                </a:cubicBezTo>
                <a:cubicBezTo>
                  <a:pt x="152400" y="92035"/>
                  <a:pt x="165140" y="104775"/>
                  <a:pt x="180975" y="104775"/>
                </a:cubicBezTo>
                <a:lnTo>
                  <a:pt x="304800" y="104775"/>
                </a:lnTo>
                <a:lnTo>
                  <a:pt x="304800" y="161925"/>
                </a:lnTo>
                <a:lnTo>
                  <a:pt x="219075" y="161925"/>
                </a:lnTo>
                <a:cubicBezTo>
                  <a:pt x="203240" y="161925"/>
                  <a:pt x="190500" y="174665"/>
                  <a:pt x="190500" y="190500"/>
                </a:cubicBezTo>
                <a:cubicBezTo>
                  <a:pt x="190500" y="206335"/>
                  <a:pt x="203240" y="219075"/>
                  <a:pt x="219075" y="219075"/>
                </a:cubicBezTo>
                <a:lnTo>
                  <a:pt x="304800" y="219075"/>
                </a:lnTo>
                <a:lnTo>
                  <a:pt x="304800" y="276225"/>
                </a:lnTo>
                <a:lnTo>
                  <a:pt x="180975" y="276225"/>
                </a:lnTo>
                <a:cubicBezTo>
                  <a:pt x="165140" y="276225"/>
                  <a:pt x="152400" y="288965"/>
                  <a:pt x="152400" y="304800"/>
                </a:cubicBezTo>
                <a:cubicBezTo>
                  <a:pt x="152400" y="320635"/>
                  <a:pt x="165140" y="333375"/>
                  <a:pt x="180975" y="333375"/>
                </a:cubicBezTo>
                <a:lnTo>
                  <a:pt x="304800" y="333375"/>
                </a:lnTo>
                <a:lnTo>
                  <a:pt x="304800" y="390525"/>
                </a:lnTo>
                <a:lnTo>
                  <a:pt x="219075" y="390525"/>
                </a:lnTo>
                <a:cubicBezTo>
                  <a:pt x="203240" y="390525"/>
                  <a:pt x="190500" y="403265"/>
                  <a:pt x="190500" y="419100"/>
                </a:cubicBezTo>
                <a:cubicBezTo>
                  <a:pt x="190500" y="434935"/>
                  <a:pt x="203240" y="447675"/>
                  <a:pt x="219075" y="447675"/>
                </a:cubicBezTo>
                <a:lnTo>
                  <a:pt x="304800" y="447675"/>
                </a:lnTo>
                <a:lnTo>
                  <a:pt x="304800" y="504825"/>
                </a:lnTo>
                <a:lnTo>
                  <a:pt x="180975" y="504825"/>
                </a:lnTo>
                <a:cubicBezTo>
                  <a:pt x="165140" y="504825"/>
                  <a:pt x="152400" y="517565"/>
                  <a:pt x="152400" y="533400"/>
                </a:cubicBezTo>
                <a:cubicBezTo>
                  <a:pt x="152400" y="549235"/>
                  <a:pt x="165140" y="561975"/>
                  <a:pt x="180975" y="561975"/>
                </a:cubicBezTo>
                <a:lnTo>
                  <a:pt x="304800" y="561975"/>
                </a:lnTo>
                <a:lnTo>
                  <a:pt x="304800" y="590550"/>
                </a:lnTo>
                <a:cubicBezTo>
                  <a:pt x="304800" y="622102"/>
                  <a:pt x="279202" y="647700"/>
                  <a:pt x="247650" y="647700"/>
                </a:cubicBezTo>
                <a:lnTo>
                  <a:pt x="57150" y="647700"/>
                </a:lnTo>
                <a:cubicBezTo>
                  <a:pt x="25598" y="647700"/>
                  <a:pt x="0" y="622102"/>
                  <a:pt x="0" y="590550"/>
                </a:cubicBezTo>
                <a:lnTo>
                  <a:pt x="0" y="19050"/>
                </a:lnTo>
                <a:close/>
              </a:path>
            </a:pathLst>
          </a:custGeom>
          <a:solidFill>
            <a:srgbClr val="4A89DC"/>
          </a:solidFill>
          <a:ln/>
        </p:spPr>
      </p:sp>
      <p:sp>
        <p:nvSpPr>
          <p:cNvPr id="10" name="Text 7"/>
          <p:cNvSpPr/>
          <p:nvPr/>
        </p:nvSpPr>
        <p:spPr>
          <a:xfrm>
            <a:off x="5460841" y="3251200"/>
            <a:ext cx="1270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20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亚毫米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4422140" y="3708400"/>
            <a:ext cx="33528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2E70C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0.58mm/1°</a:t>
            </a:r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位姿精度，领先现有磁定位一个数量级。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9825831" y="2489200"/>
            <a:ext cx="533400" cy="609600"/>
          </a:xfrm>
          <a:custGeom>
            <a:avLst/>
            <a:gdLst/>
            <a:ahLst/>
            <a:cxnLst/>
            <a:rect l="l" t="t" r="r" b="b"/>
            <a:pathLst>
              <a:path w="533400" h="609600">
                <a:moveTo>
                  <a:pt x="403384" y="-11787"/>
                </a:moveTo>
                <a:cubicBezTo>
                  <a:pt x="417552" y="-1548"/>
                  <a:pt x="422791" y="17026"/>
                  <a:pt x="416362" y="33218"/>
                </a:cubicBezTo>
                <a:lnTo>
                  <a:pt x="323017" y="266700"/>
                </a:lnTo>
                <a:lnTo>
                  <a:pt x="495300" y="266700"/>
                </a:lnTo>
                <a:cubicBezTo>
                  <a:pt x="511373" y="266700"/>
                  <a:pt x="525661" y="276701"/>
                  <a:pt x="531138" y="291822"/>
                </a:cubicBezTo>
                <a:cubicBezTo>
                  <a:pt x="536615" y="306943"/>
                  <a:pt x="531971" y="323850"/>
                  <a:pt x="519708" y="334089"/>
                </a:cubicBezTo>
                <a:lnTo>
                  <a:pt x="176808" y="619839"/>
                </a:lnTo>
                <a:cubicBezTo>
                  <a:pt x="163354" y="631031"/>
                  <a:pt x="144185" y="631627"/>
                  <a:pt x="130016" y="621387"/>
                </a:cubicBezTo>
                <a:cubicBezTo>
                  <a:pt x="115848" y="611148"/>
                  <a:pt x="110609" y="592574"/>
                  <a:pt x="117038" y="576382"/>
                </a:cubicBezTo>
                <a:lnTo>
                  <a:pt x="210383" y="342900"/>
                </a:lnTo>
                <a:lnTo>
                  <a:pt x="38100" y="342900"/>
                </a:lnTo>
                <a:cubicBezTo>
                  <a:pt x="22027" y="342900"/>
                  <a:pt x="7739" y="332899"/>
                  <a:pt x="2262" y="317778"/>
                </a:cubicBezTo>
                <a:cubicBezTo>
                  <a:pt x="-3215" y="302657"/>
                  <a:pt x="1429" y="285750"/>
                  <a:pt x="13692" y="275511"/>
                </a:cubicBezTo>
                <a:lnTo>
                  <a:pt x="356592" y="-10239"/>
                </a:lnTo>
                <a:cubicBezTo>
                  <a:pt x="370046" y="-21431"/>
                  <a:pt x="389215" y="-22027"/>
                  <a:pt x="403384" y="-11787"/>
                </a:cubicBezTo>
                <a:close/>
              </a:path>
            </a:pathLst>
          </a:custGeom>
          <a:solidFill>
            <a:srgbClr val="4A89DC"/>
          </a:solidFill>
          <a:ln/>
        </p:spPr>
      </p:sp>
      <p:sp>
        <p:nvSpPr>
          <p:cNvPr id="13" name="Text 10"/>
          <p:cNvSpPr/>
          <p:nvPr/>
        </p:nvSpPr>
        <p:spPr>
          <a:xfrm>
            <a:off x="9457531" y="3251200"/>
            <a:ext cx="1270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20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微瓦级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8399621" y="3708400"/>
            <a:ext cx="33909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2E70C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25mW</a:t>
            </a:r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超低功耗，适配电池受限与太阳能平台。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254000" y="4775200"/>
            <a:ext cx="11684000" cy="660400"/>
          </a:xfrm>
          <a:custGeom>
            <a:avLst/>
            <a:gdLst/>
            <a:ahLst/>
            <a:cxnLst/>
            <a:rect l="l" t="t" r="r" b="b"/>
            <a:pathLst>
              <a:path w="11684000" h="660400">
                <a:moveTo>
                  <a:pt x="101603" y="0"/>
                </a:moveTo>
                <a:lnTo>
                  <a:pt x="11582397" y="0"/>
                </a:lnTo>
                <a:cubicBezTo>
                  <a:pt x="11638511" y="0"/>
                  <a:pt x="11684000" y="45489"/>
                  <a:pt x="11684000" y="101603"/>
                </a:cubicBezTo>
                <a:lnTo>
                  <a:pt x="11684000" y="558797"/>
                </a:lnTo>
                <a:cubicBezTo>
                  <a:pt x="11684000" y="614911"/>
                  <a:pt x="11638511" y="660400"/>
                  <a:pt x="11582397" y="660400"/>
                </a:cubicBezTo>
                <a:lnTo>
                  <a:pt x="101603" y="660400"/>
                </a:lnTo>
                <a:cubicBezTo>
                  <a:pt x="45527" y="660400"/>
                  <a:pt x="0" y="614873"/>
                  <a:pt x="0" y="558797"/>
                </a:cubicBezTo>
                <a:lnTo>
                  <a:pt x="0" y="101603"/>
                </a:lnTo>
                <a:cubicBezTo>
                  <a:pt x="0" y="45527"/>
                  <a:pt x="45527" y="0"/>
                  <a:pt x="101603" y="0"/>
                </a:cubicBezTo>
                <a:close/>
              </a:path>
            </a:pathLst>
          </a:custGeom>
          <a:solidFill>
            <a:srgbClr val="4A89DC">
              <a:alpha val="10196"/>
            </a:srgbClr>
          </a:solidFill>
          <a:ln/>
        </p:spPr>
      </p:sp>
      <p:sp>
        <p:nvSpPr>
          <p:cNvPr id="16" name="Text 13"/>
          <p:cNvSpPr/>
          <p:nvPr/>
        </p:nvSpPr>
        <p:spPr>
          <a:xfrm>
            <a:off x="406400" y="4927600"/>
            <a:ext cx="11379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模块化标签成本 </a:t>
            </a:r>
            <a:pPr algn="ctr"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2E70C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&lt; $0.1</a:t>
            </a:r>
            <a:pPr algn="ctr"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，项目已</a:t>
            </a:r>
            <a:pPr algn="ctr"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0F2F5E"/>
                </a:solidFill>
                <a:highlight>
                  <a:srgbClr val="81B0E9">
                    <a:alpha val="50196"/>
                  </a:srgbClr>
                </a:highlight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开源 </a:t>
            </a:r>
            <a:pPr algn="ctr"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，为社区提供无视觉定位基线。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" y="1"/>
            <a:ext cx="12192000" cy="6858000"/>
          </a:xfrm>
          <a:prstGeom prst="rect">
            <a:avLst/>
          </a:prstGeom>
          <a:gradFill rotWithShape="1" flip="none">
            <a:gsLst>
              <a:gs pos="0">
                <a:srgbClr val="FFFFFF"/>
              </a:gs>
              <a:gs pos="81000">
                <a:srgbClr val="F0F8FF"/>
              </a:gs>
              <a:gs pos="100000">
                <a:srgbClr val="F0F8F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1" y="1"/>
            <a:ext cx="12192000" cy="6858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1699895" y="2041906"/>
            <a:ext cx="2643505" cy="2643505"/>
          </a:xfrm>
          <a:prstGeom prst="ellipse">
            <a:avLst/>
          </a:prstGeom>
          <a:gradFill rotWithShape="1" flip="none">
            <a:gsLst>
              <a:gs pos="0">
                <a:srgbClr val="C8E2FE"/>
              </a:gs>
              <a:gs pos="30000">
                <a:srgbClr val="C8E2FE">
                  <a:alpha val="0"/>
                </a:srgbClr>
              </a:gs>
              <a:gs pos="100000">
                <a:srgbClr val="C8E2FE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>
            <a:off x="1699895" y="2041906"/>
            <a:ext cx="2643505" cy="264350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0" y="5624503"/>
            <a:ext cx="7802117" cy="998185"/>
          </a:xfrm>
          <a:custGeom>
            <a:avLst/>
            <a:gdLst/>
            <a:ahLst/>
            <a:cxnLst/>
            <a:rect l="l" t="t" r="r" b="b"/>
            <a:pathLst>
              <a:path w="7802117" h="998185">
                <a:moveTo>
                  <a:pt x="7802117" y="998185"/>
                </a:moveTo>
                <a:lnTo>
                  <a:pt x="0" y="998185"/>
                </a:lnTo>
                <a:lnTo>
                  <a:pt x="0" y="323839"/>
                </a:lnTo>
                <a:lnTo>
                  <a:pt x="52704" y="306059"/>
                </a:lnTo>
                <a:lnTo>
                  <a:pt x="281935" y="240022"/>
                </a:lnTo>
                <a:lnTo>
                  <a:pt x="511167" y="182874"/>
                </a:lnTo>
                <a:lnTo>
                  <a:pt x="740398" y="133980"/>
                </a:lnTo>
                <a:lnTo>
                  <a:pt x="968994" y="93342"/>
                </a:lnTo>
                <a:lnTo>
                  <a:pt x="1198225" y="60323"/>
                </a:lnTo>
                <a:lnTo>
                  <a:pt x="1427457" y="34924"/>
                </a:lnTo>
                <a:lnTo>
                  <a:pt x="1656688" y="16509"/>
                </a:lnTo>
                <a:lnTo>
                  <a:pt x="1885919" y="5080"/>
                </a:lnTo>
                <a:lnTo>
                  <a:pt x="2115150" y="0"/>
                </a:lnTo>
                <a:lnTo>
                  <a:pt x="2344382" y="1270"/>
                </a:lnTo>
                <a:lnTo>
                  <a:pt x="2573613" y="8255"/>
                </a:lnTo>
                <a:lnTo>
                  <a:pt x="2802844" y="20319"/>
                </a:lnTo>
                <a:lnTo>
                  <a:pt x="3032075" y="38099"/>
                </a:lnTo>
                <a:lnTo>
                  <a:pt x="3261306" y="60323"/>
                </a:lnTo>
                <a:lnTo>
                  <a:pt x="3490538" y="86992"/>
                </a:lnTo>
                <a:lnTo>
                  <a:pt x="3719769" y="118106"/>
                </a:lnTo>
                <a:lnTo>
                  <a:pt x="3949000" y="153030"/>
                </a:lnTo>
                <a:lnTo>
                  <a:pt x="4178231" y="191128"/>
                </a:lnTo>
                <a:lnTo>
                  <a:pt x="4407463" y="233037"/>
                </a:lnTo>
                <a:lnTo>
                  <a:pt x="4636059" y="276850"/>
                </a:lnTo>
                <a:lnTo>
                  <a:pt x="4865290" y="323839"/>
                </a:lnTo>
                <a:lnTo>
                  <a:pt x="5094521" y="372732"/>
                </a:lnTo>
                <a:lnTo>
                  <a:pt x="5323753" y="423530"/>
                </a:lnTo>
                <a:lnTo>
                  <a:pt x="5552984" y="475598"/>
                </a:lnTo>
                <a:lnTo>
                  <a:pt x="5782215" y="528936"/>
                </a:lnTo>
                <a:lnTo>
                  <a:pt x="6011446" y="583545"/>
                </a:lnTo>
                <a:lnTo>
                  <a:pt x="6240678" y="638153"/>
                </a:lnTo>
                <a:lnTo>
                  <a:pt x="6469909" y="692761"/>
                </a:lnTo>
                <a:lnTo>
                  <a:pt x="6699140" y="748004"/>
                </a:lnTo>
                <a:lnTo>
                  <a:pt x="6928371" y="801977"/>
                </a:lnTo>
                <a:lnTo>
                  <a:pt x="7157603" y="855315"/>
                </a:lnTo>
                <a:lnTo>
                  <a:pt x="7386834" y="907383"/>
                </a:lnTo>
                <a:lnTo>
                  <a:pt x="7616065" y="958181"/>
                </a:lnTo>
                <a:lnTo>
                  <a:pt x="7802117" y="998185"/>
                </a:lnTo>
                <a:close/>
              </a:path>
            </a:pathLst>
          </a:custGeom>
          <a:gradFill rotWithShape="1" flip="none">
            <a:gsLst>
              <a:gs pos="0">
                <a:srgbClr val="F8AA5C"/>
              </a:gs>
              <a:gs pos="26000">
                <a:srgbClr val="F8AA5C"/>
              </a:gs>
              <a:gs pos="63000">
                <a:srgbClr val="FBCC9D"/>
              </a:gs>
              <a:gs pos="99000">
                <a:srgbClr val="FDEEDE"/>
              </a:gs>
              <a:gs pos="100000">
                <a:srgbClr val="FDEEDE"/>
              </a:gs>
            </a:gsLst>
            <a:lin ang="0" scaled="1"/>
          </a:gradFill>
          <a:ln/>
        </p:spPr>
      </p:sp>
      <p:sp>
        <p:nvSpPr>
          <p:cNvPr id="7" name="Text 5"/>
          <p:cNvSpPr/>
          <p:nvPr/>
        </p:nvSpPr>
        <p:spPr>
          <a:xfrm>
            <a:off x="0" y="5624503"/>
            <a:ext cx="7802117" cy="99818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0" y="5786120"/>
            <a:ext cx="12192000" cy="1071880"/>
          </a:xfrm>
          <a:custGeom>
            <a:avLst/>
            <a:gdLst/>
            <a:ahLst/>
            <a:cxnLst/>
            <a:rect l="l" t="t" r="r" b="b"/>
            <a:pathLst>
              <a:path w="12192000" h="1071880">
                <a:moveTo>
                  <a:pt x="12192000" y="65405"/>
                </a:moveTo>
                <a:lnTo>
                  <a:pt x="12192000" y="1071880"/>
                </a:lnTo>
                <a:lnTo>
                  <a:pt x="0" y="1071880"/>
                </a:lnTo>
                <a:lnTo>
                  <a:pt x="0" y="69215"/>
                </a:lnTo>
                <a:lnTo>
                  <a:pt x="136525" y="48895"/>
                </a:lnTo>
                <a:lnTo>
                  <a:pt x="278130" y="31750"/>
                </a:lnTo>
                <a:lnTo>
                  <a:pt x="420370" y="17780"/>
                </a:lnTo>
                <a:lnTo>
                  <a:pt x="561975" y="8255"/>
                </a:lnTo>
                <a:lnTo>
                  <a:pt x="703580" y="2540"/>
                </a:lnTo>
                <a:lnTo>
                  <a:pt x="845185" y="0"/>
                </a:lnTo>
                <a:lnTo>
                  <a:pt x="986790" y="635"/>
                </a:lnTo>
                <a:lnTo>
                  <a:pt x="1128395" y="3810"/>
                </a:lnTo>
                <a:lnTo>
                  <a:pt x="1270635" y="10795"/>
                </a:lnTo>
                <a:lnTo>
                  <a:pt x="1412240" y="19685"/>
                </a:lnTo>
                <a:lnTo>
                  <a:pt x="1553845" y="31750"/>
                </a:lnTo>
                <a:lnTo>
                  <a:pt x="1695450" y="45720"/>
                </a:lnTo>
                <a:lnTo>
                  <a:pt x="1837055" y="61595"/>
                </a:lnTo>
                <a:lnTo>
                  <a:pt x="1978660" y="80010"/>
                </a:lnTo>
                <a:lnTo>
                  <a:pt x="2120265" y="99695"/>
                </a:lnTo>
                <a:lnTo>
                  <a:pt x="2262505" y="121285"/>
                </a:lnTo>
                <a:lnTo>
                  <a:pt x="2404110" y="144145"/>
                </a:lnTo>
                <a:lnTo>
                  <a:pt x="2545715" y="168275"/>
                </a:lnTo>
                <a:lnTo>
                  <a:pt x="2687320" y="194310"/>
                </a:lnTo>
                <a:lnTo>
                  <a:pt x="2828925" y="220980"/>
                </a:lnTo>
                <a:lnTo>
                  <a:pt x="2970530" y="247650"/>
                </a:lnTo>
                <a:lnTo>
                  <a:pt x="3112770" y="275590"/>
                </a:lnTo>
                <a:lnTo>
                  <a:pt x="3254375" y="303530"/>
                </a:lnTo>
                <a:lnTo>
                  <a:pt x="3395980" y="332740"/>
                </a:lnTo>
                <a:lnTo>
                  <a:pt x="3537585" y="361315"/>
                </a:lnTo>
                <a:lnTo>
                  <a:pt x="3679190" y="389255"/>
                </a:lnTo>
                <a:lnTo>
                  <a:pt x="3820795" y="417830"/>
                </a:lnTo>
                <a:lnTo>
                  <a:pt x="3963035" y="445770"/>
                </a:lnTo>
                <a:lnTo>
                  <a:pt x="4104640" y="473075"/>
                </a:lnTo>
                <a:lnTo>
                  <a:pt x="4246245" y="499110"/>
                </a:lnTo>
                <a:lnTo>
                  <a:pt x="4387850" y="525145"/>
                </a:lnTo>
                <a:lnTo>
                  <a:pt x="4529455" y="549275"/>
                </a:lnTo>
                <a:lnTo>
                  <a:pt x="4671060" y="572135"/>
                </a:lnTo>
                <a:lnTo>
                  <a:pt x="4813300" y="594360"/>
                </a:lnTo>
                <a:lnTo>
                  <a:pt x="4954905" y="614045"/>
                </a:lnTo>
                <a:lnTo>
                  <a:pt x="5096510" y="631825"/>
                </a:lnTo>
                <a:lnTo>
                  <a:pt x="5238115" y="648335"/>
                </a:lnTo>
                <a:lnTo>
                  <a:pt x="5379720" y="662305"/>
                </a:lnTo>
                <a:lnTo>
                  <a:pt x="5521325" y="673735"/>
                </a:lnTo>
                <a:lnTo>
                  <a:pt x="5662930" y="682625"/>
                </a:lnTo>
                <a:lnTo>
                  <a:pt x="5805170" y="689610"/>
                </a:lnTo>
                <a:lnTo>
                  <a:pt x="5946775" y="693420"/>
                </a:lnTo>
                <a:lnTo>
                  <a:pt x="6088380" y="693420"/>
                </a:lnTo>
                <a:lnTo>
                  <a:pt x="6108065" y="693420"/>
                </a:lnTo>
                <a:lnTo>
                  <a:pt x="6128385" y="693420"/>
                </a:lnTo>
                <a:lnTo>
                  <a:pt x="6269990" y="693420"/>
                </a:lnTo>
                <a:lnTo>
                  <a:pt x="6411595" y="689610"/>
                </a:lnTo>
                <a:lnTo>
                  <a:pt x="6553835" y="682625"/>
                </a:lnTo>
                <a:lnTo>
                  <a:pt x="6695440" y="673735"/>
                </a:lnTo>
                <a:lnTo>
                  <a:pt x="6837045" y="662305"/>
                </a:lnTo>
                <a:lnTo>
                  <a:pt x="6978650" y="648335"/>
                </a:lnTo>
                <a:lnTo>
                  <a:pt x="7120255" y="631825"/>
                </a:lnTo>
                <a:lnTo>
                  <a:pt x="7261860" y="614045"/>
                </a:lnTo>
                <a:lnTo>
                  <a:pt x="7403465" y="594360"/>
                </a:lnTo>
                <a:lnTo>
                  <a:pt x="7545705" y="572135"/>
                </a:lnTo>
                <a:lnTo>
                  <a:pt x="7687310" y="549275"/>
                </a:lnTo>
                <a:lnTo>
                  <a:pt x="7828915" y="525145"/>
                </a:lnTo>
                <a:lnTo>
                  <a:pt x="7970520" y="499110"/>
                </a:lnTo>
                <a:lnTo>
                  <a:pt x="8112125" y="473075"/>
                </a:lnTo>
                <a:lnTo>
                  <a:pt x="8253730" y="445770"/>
                </a:lnTo>
                <a:lnTo>
                  <a:pt x="8395970" y="417830"/>
                </a:lnTo>
                <a:lnTo>
                  <a:pt x="8537575" y="389255"/>
                </a:lnTo>
                <a:lnTo>
                  <a:pt x="8679180" y="361315"/>
                </a:lnTo>
                <a:lnTo>
                  <a:pt x="8820785" y="332740"/>
                </a:lnTo>
                <a:lnTo>
                  <a:pt x="8962390" y="303530"/>
                </a:lnTo>
                <a:lnTo>
                  <a:pt x="9103995" y="275590"/>
                </a:lnTo>
                <a:lnTo>
                  <a:pt x="9246235" y="247650"/>
                </a:lnTo>
                <a:lnTo>
                  <a:pt x="9387840" y="220980"/>
                </a:lnTo>
                <a:lnTo>
                  <a:pt x="9529445" y="194310"/>
                </a:lnTo>
                <a:lnTo>
                  <a:pt x="9671050" y="168275"/>
                </a:lnTo>
                <a:lnTo>
                  <a:pt x="9812655" y="144145"/>
                </a:lnTo>
                <a:lnTo>
                  <a:pt x="9954260" y="121285"/>
                </a:lnTo>
                <a:lnTo>
                  <a:pt x="10096500" y="99695"/>
                </a:lnTo>
                <a:lnTo>
                  <a:pt x="10238105" y="80010"/>
                </a:lnTo>
                <a:lnTo>
                  <a:pt x="10379710" y="61595"/>
                </a:lnTo>
                <a:lnTo>
                  <a:pt x="10521315" y="45720"/>
                </a:lnTo>
                <a:lnTo>
                  <a:pt x="10662920" y="31750"/>
                </a:lnTo>
                <a:lnTo>
                  <a:pt x="10804525" y="19685"/>
                </a:lnTo>
                <a:lnTo>
                  <a:pt x="10946130" y="10795"/>
                </a:lnTo>
                <a:lnTo>
                  <a:pt x="11088370" y="3810"/>
                </a:lnTo>
                <a:lnTo>
                  <a:pt x="11229975" y="635"/>
                </a:lnTo>
                <a:lnTo>
                  <a:pt x="11371580" y="0"/>
                </a:lnTo>
                <a:lnTo>
                  <a:pt x="11513185" y="2540"/>
                </a:lnTo>
                <a:lnTo>
                  <a:pt x="11654790" y="8255"/>
                </a:lnTo>
                <a:lnTo>
                  <a:pt x="11796395" y="17780"/>
                </a:lnTo>
                <a:lnTo>
                  <a:pt x="11938635" y="31750"/>
                </a:lnTo>
                <a:lnTo>
                  <a:pt x="12080240" y="48895"/>
                </a:lnTo>
                <a:lnTo>
                  <a:pt x="12192000" y="65405"/>
                </a:lnTo>
                <a:close/>
              </a:path>
            </a:pathLst>
          </a:custGeom>
          <a:solidFill>
            <a:srgbClr val="056EE1"/>
          </a:solidFill>
          <a:ln/>
        </p:spPr>
      </p:sp>
      <p:sp>
        <p:nvSpPr>
          <p:cNvPr id="9" name="Text 7"/>
          <p:cNvSpPr/>
          <p:nvPr/>
        </p:nvSpPr>
        <p:spPr>
          <a:xfrm>
            <a:off x="0" y="5786120"/>
            <a:ext cx="12192000" cy="10718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11106785" y="693737"/>
            <a:ext cx="235520" cy="0"/>
          </a:xfrm>
          <a:prstGeom prst="line">
            <a:avLst/>
          </a:prstGeom>
          <a:noFill/>
          <a:ln w="31750">
            <a:solidFill>
              <a:srgbClr val="056EE1"/>
            </a:solidFill>
            <a:prstDash val="solid"/>
            <a:headEnd type="none"/>
            <a:tailEnd type="none"/>
          </a:ln>
        </p:spPr>
      </p:sp>
      <p:sp>
        <p:nvSpPr>
          <p:cNvPr id="11" name="Shape 9"/>
          <p:cNvSpPr/>
          <p:nvPr/>
        </p:nvSpPr>
        <p:spPr>
          <a:xfrm>
            <a:off x="11106785" y="754697"/>
            <a:ext cx="235520" cy="0"/>
          </a:xfrm>
          <a:prstGeom prst="line">
            <a:avLst/>
          </a:prstGeom>
          <a:noFill/>
          <a:ln w="31750">
            <a:solidFill>
              <a:srgbClr val="056EE1"/>
            </a:solidFill>
            <a:prstDash val="solid"/>
            <a:headEnd type="none"/>
            <a:tailEnd type="none"/>
          </a:ln>
        </p:spPr>
      </p:sp>
      <p:sp>
        <p:nvSpPr>
          <p:cNvPr id="12" name="Shape 10"/>
          <p:cNvSpPr/>
          <p:nvPr/>
        </p:nvSpPr>
        <p:spPr>
          <a:xfrm>
            <a:off x="11106785" y="815657"/>
            <a:ext cx="235520" cy="0"/>
          </a:xfrm>
          <a:prstGeom prst="line">
            <a:avLst/>
          </a:prstGeom>
          <a:noFill/>
          <a:ln w="31750">
            <a:solidFill>
              <a:srgbClr val="056EE1"/>
            </a:solidFill>
            <a:prstDash val="solid"/>
            <a:headEnd type="none"/>
            <a:tailEnd type="none"/>
          </a:ln>
        </p:spPr>
      </p:sp>
      <p:pic>
        <p:nvPicPr>
          <p:cNvPr id="13" name="Image 0" descr="https://kimi-img.moonshot.cn/pub/slides/slides_tmpl/image/25-10-09-17:19:39-d3jnsaos8jdo4os5dlu0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55920" y="981710"/>
            <a:ext cx="5906770" cy="5071745"/>
          </a:xfrm>
          <a:prstGeom prst="rect">
            <a:avLst/>
          </a:prstGeom>
        </p:spPr>
      </p:pic>
      <p:pic>
        <p:nvPicPr>
          <p:cNvPr id="14" name="Image 1" descr="https://kimi-img.moonshot.cn/pub/slides/slides_tmpl/image/25-10-09-17:19:39-d3jnsaos8jdo4os5dlrg.png">    </p:cNvPr>
          <p:cNvPicPr>
            <a:picLocks noChangeAspect="1"/>
          </p:cNvPicPr>
          <p:nvPr/>
        </p:nvPicPr>
        <p:blipFill>
          <a:blip r:embed="rId2"/>
          <a:srcRect l="0" r="0" t="0" b="0"/>
          <a:stretch/>
        </p:blipFill>
        <p:spPr>
          <a:xfrm>
            <a:off x="2007235" y="3430905"/>
            <a:ext cx="2084070" cy="303530"/>
          </a:xfrm>
          <a:prstGeom prst="rect">
            <a:avLst/>
          </a:prstGeom>
        </p:spPr>
      </p:pic>
      <p:sp>
        <p:nvSpPr>
          <p:cNvPr id="15" name="Text 11"/>
          <p:cNvSpPr/>
          <p:nvPr/>
        </p:nvSpPr>
        <p:spPr>
          <a:xfrm>
            <a:off x="1581647" y="2476550"/>
            <a:ext cx="2880000" cy="108108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b"/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5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目录</a:t>
            </a:r>
            <a:endParaRPr lang="en-US" sz="1600" dirty="0"/>
          </a:p>
        </p:txBody>
      </p:sp>
      <p:sp>
        <p:nvSpPr>
          <p:cNvPr id="16" name="Text 12"/>
          <p:cNvSpPr/>
          <p:nvPr/>
        </p:nvSpPr>
        <p:spPr>
          <a:xfrm>
            <a:off x="5646999" y="1205627"/>
            <a:ext cx="832600" cy="4417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200" b="1" dirty="0">
                <a:solidFill>
                  <a:srgbClr val="056EE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7" name="Text 13"/>
          <p:cNvSpPr/>
          <p:nvPr/>
        </p:nvSpPr>
        <p:spPr>
          <a:xfrm>
            <a:off x="6515100" y="1230947"/>
            <a:ext cx="4317365" cy="2768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1800" dirty="0">
                <a:solidFill>
                  <a:srgbClr val="02214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从视觉到磁感：范式跃迁</a:t>
            </a:r>
            <a:endParaRPr lang="en-US" sz="1600" dirty="0"/>
          </a:p>
        </p:txBody>
      </p:sp>
      <p:sp>
        <p:nvSpPr>
          <p:cNvPr id="18" name="Text 14"/>
          <p:cNvSpPr/>
          <p:nvPr/>
        </p:nvSpPr>
        <p:spPr>
          <a:xfrm>
            <a:off x="5646999" y="2030589"/>
            <a:ext cx="832600" cy="4417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200" b="1" dirty="0">
                <a:solidFill>
                  <a:srgbClr val="056EE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9" name="Text 15"/>
          <p:cNvSpPr/>
          <p:nvPr/>
        </p:nvSpPr>
        <p:spPr>
          <a:xfrm>
            <a:off x="6515100" y="2055909"/>
            <a:ext cx="4317365" cy="2768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1800" dirty="0">
                <a:solidFill>
                  <a:srgbClr val="02214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Polaris 系统全景</a:t>
            </a:r>
            <a:endParaRPr lang="en-US" sz="1600" dirty="0"/>
          </a:p>
        </p:txBody>
      </p:sp>
      <p:sp>
        <p:nvSpPr>
          <p:cNvPr id="20" name="Text 16"/>
          <p:cNvSpPr/>
          <p:nvPr/>
        </p:nvSpPr>
        <p:spPr>
          <a:xfrm>
            <a:off x="5646999" y="2855551"/>
            <a:ext cx="832600" cy="4417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200" b="1" dirty="0">
                <a:solidFill>
                  <a:srgbClr val="056EE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21" name="Text 17"/>
          <p:cNvSpPr/>
          <p:nvPr/>
        </p:nvSpPr>
        <p:spPr>
          <a:xfrm>
            <a:off x="6515100" y="2880870"/>
            <a:ext cx="4317365" cy="2768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1800" dirty="0">
                <a:solidFill>
                  <a:srgbClr val="02214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MOSK 编码术</a:t>
            </a:r>
            <a:endParaRPr lang="en-US" sz="1600" dirty="0"/>
          </a:p>
        </p:txBody>
      </p:sp>
      <p:sp>
        <p:nvSpPr>
          <p:cNvPr id="22" name="Text 18"/>
          <p:cNvSpPr/>
          <p:nvPr/>
        </p:nvSpPr>
        <p:spPr>
          <a:xfrm>
            <a:off x="5646999" y="3680511"/>
            <a:ext cx="832600" cy="4417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200" b="1" dirty="0">
                <a:solidFill>
                  <a:srgbClr val="056EE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23" name="Text 19"/>
          <p:cNvSpPr/>
          <p:nvPr/>
        </p:nvSpPr>
        <p:spPr>
          <a:xfrm>
            <a:off x="6515100" y="3705832"/>
            <a:ext cx="4317365" cy="2768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1800" dirty="0">
                <a:solidFill>
                  <a:srgbClr val="02214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鲁棒感知算法</a:t>
            </a:r>
            <a:endParaRPr lang="en-US" sz="1600" dirty="0"/>
          </a:p>
        </p:txBody>
      </p:sp>
      <p:sp>
        <p:nvSpPr>
          <p:cNvPr id="24" name="Text 20"/>
          <p:cNvSpPr/>
          <p:nvPr/>
        </p:nvSpPr>
        <p:spPr>
          <a:xfrm>
            <a:off x="5646999" y="4504360"/>
            <a:ext cx="832600" cy="4417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200" b="1" dirty="0">
                <a:solidFill>
                  <a:srgbClr val="056EE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25" name="Text 21"/>
          <p:cNvSpPr/>
          <p:nvPr/>
        </p:nvSpPr>
        <p:spPr>
          <a:xfrm>
            <a:off x="6515100" y="4529681"/>
            <a:ext cx="4317365" cy="2768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1800" dirty="0">
                <a:solidFill>
                  <a:srgbClr val="02214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真实场景验证</a:t>
            </a:r>
            <a:endParaRPr lang="en-US" sz="1600" dirty="0"/>
          </a:p>
        </p:txBody>
      </p:sp>
      <p:sp>
        <p:nvSpPr>
          <p:cNvPr id="26" name="Text 22"/>
          <p:cNvSpPr/>
          <p:nvPr/>
        </p:nvSpPr>
        <p:spPr>
          <a:xfrm>
            <a:off x="5646999" y="5328211"/>
            <a:ext cx="832600" cy="4417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200" b="1" dirty="0">
                <a:solidFill>
                  <a:srgbClr val="056EE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  <p:sp>
        <p:nvSpPr>
          <p:cNvPr id="27" name="Text 23"/>
          <p:cNvSpPr/>
          <p:nvPr/>
        </p:nvSpPr>
        <p:spPr>
          <a:xfrm>
            <a:off x="6515100" y="5353532"/>
            <a:ext cx="4317365" cy="2768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1800" dirty="0">
                <a:solidFill>
                  <a:srgbClr val="02214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总结与展望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F3F4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09-17:19:43-d3jnsbos8jdo4os5dm3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1244600"/>
            <a:ext cx="12192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90000"/>
              </a:lnSpc>
              <a:buNone/>
            </a:pPr>
            <a:r>
              <a:rPr lang="en-US" sz="3600" dirty="0">
                <a:solidFill>
                  <a:srgbClr val="2E70C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未来方向与展望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2159000"/>
            <a:ext cx="5638800" cy="1270000"/>
          </a:xfrm>
          <a:custGeom>
            <a:avLst/>
            <a:gdLst/>
            <a:ahLst/>
            <a:cxnLst/>
            <a:rect l="l" t="t" r="r" b="b"/>
            <a:pathLst>
              <a:path w="5638800" h="1270000">
                <a:moveTo>
                  <a:pt x="101600" y="0"/>
                </a:moveTo>
                <a:lnTo>
                  <a:pt x="5537200" y="0"/>
                </a:lnTo>
                <a:cubicBezTo>
                  <a:pt x="5593275" y="0"/>
                  <a:pt x="5638800" y="45525"/>
                  <a:pt x="5638800" y="101600"/>
                </a:cubicBezTo>
                <a:lnTo>
                  <a:pt x="5638800" y="1168400"/>
                </a:lnTo>
                <a:cubicBezTo>
                  <a:pt x="5638800" y="1224475"/>
                  <a:pt x="5593275" y="1270000"/>
                  <a:pt x="5537200" y="1270000"/>
                </a:cubicBezTo>
                <a:lnTo>
                  <a:pt x="101600" y="1270000"/>
                </a:lnTo>
                <a:cubicBezTo>
                  <a:pt x="45525" y="1270000"/>
                  <a:pt x="0" y="1224475"/>
                  <a:pt x="0" y="1168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4A89DC">
              <a:alpha val="10196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574675" y="2606042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0" y="190500"/>
                </a:moveTo>
                <a:cubicBezTo>
                  <a:pt x="0" y="85360"/>
                  <a:pt x="85360" y="0"/>
                  <a:pt x="190500" y="0"/>
                </a:cubicBezTo>
                <a:cubicBezTo>
                  <a:pt x="295640" y="0"/>
                  <a:pt x="381000" y="85360"/>
                  <a:pt x="381000" y="190500"/>
                </a:cubicBezTo>
                <a:cubicBezTo>
                  <a:pt x="381000" y="295640"/>
                  <a:pt x="295640" y="381000"/>
                  <a:pt x="190500" y="381000"/>
                </a:cubicBezTo>
                <a:cubicBezTo>
                  <a:pt x="85360" y="381000"/>
                  <a:pt x="0" y="295640"/>
                  <a:pt x="0" y="190500"/>
                </a:cubicBezTo>
                <a:close/>
                <a:moveTo>
                  <a:pt x="214313" y="71438"/>
                </a:moveTo>
                <a:cubicBezTo>
                  <a:pt x="214313" y="58295"/>
                  <a:pt x="203642" y="47625"/>
                  <a:pt x="190500" y="47625"/>
                </a:cubicBezTo>
                <a:cubicBezTo>
                  <a:pt x="177358" y="47625"/>
                  <a:pt x="166688" y="58295"/>
                  <a:pt x="166688" y="71438"/>
                </a:cubicBezTo>
                <a:cubicBezTo>
                  <a:pt x="166688" y="84580"/>
                  <a:pt x="177358" y="95250"/>
                  <a:pt x="190500" y="95250"/>
                </a:cubicBezTo>
                <a:cubicBezTo>
                  <a:pt x="203642" y="95250"/>
                  <a:pt x="214313" y="84580"/>
                  <a:pt x="214313" y="71438"/>
                </a:cubicBezTo>
                <a:close/>
                <a:moveTo>
                  <a:pt x="190500" y="309563"/>
                </a:moveTo>
                <a:cubicBezTo>
                  <a:pt x="216768" y="309563"/>
                  <a:pt x="238125" y="288206"/>
                  <a:pt x="238125" y="261938"/>
                </a:cubicBezTo>
                <a:cubicBezTo>
                  <a:pt x="238125" y="249882"/>
                  <a:pt x="233660" y="238795"/>
                  <a:pt x="226219" y="230460"/>
                </a:cubicBezTo>
                <a:lnTo>
                  <a:pt x="277937" y="127099"/>
                </a:lnTo>
                <a:cubicBezTo>
                  <a:pt x="282327" y="118244"/>
                  <a:pt x="278755" y="107528"/>
                  <a:pt x="269974" y="103138"/>
                </a:cubicBezTo>
                <a:cubicBezTo>
                  <a:pt x="261193" y="98747"/>
                  <a:pt x="250403" y="102319"/>
                  <a:pt x="246013" y="111100"/>
                </a:cubicBezTo>
                <a:lnTo>
                  <a:pt x="194295" y="214461"/>
                </a:lnTo>
                <a:cubicBezTo>
                  <a:pt x="193030" y="214387"/>
                  <a:pt x="191765" y="214313"/>
                  <a:pt x="190500" y="214313"/>
                </a:cubicBezTo>
                <a:cubicBezTo>
                  <a:pt x="164232" y="214313"/>
                  <a:pt x="142875" y="235669"/>
                  <a:pt x="142875" y="261938"/>
                </a:cubicBezTo>
                <a:cubicBezTo>
                  <a:pt x="142875" y="288206"/>
                  <a:pt x="164232" y="309563"/>
                  <a:pt x="190500" y="309563"/>
                </a:cubicBezTo>
                <a:close/>
                <a:moveTo>
                  <a:pt x="130969" y="107156"/>
                </a:moveTo>
                <a:cubicBezTo>
                  <a:pt x="130969" y="94014"/>
                  <a:pt x="120299" y="83344"/>
                  <a:pt x="107156" y="83344"/>
                </a:cubicBezTo>
                <a:cubicBezTo>
                  <a:pt x="94014" y="83344"/>
                  <a:pt x="83344" y="94014"/>
                  <a:pt x="83344" y="107156"/>
                </a:cubicBezTo>
                <a:cubicBezTo>
                  <a:pt x="83344" y="120299"/>
                  <a:pt x="94014" y="130969"/>
                  <a:pt x="107156" y="130969"/>
                </a:cubicBezTo>
                <a:cubicBezTo>
                  <a:pt x="120299" y="130969"/>
                  <a:pt x="130969" y="120299"/>
                  <a:pt x="130969" y="107156"/>
                </a:cubicBezTo>
                <a:close/>
                <a:moveTo>
                  <a:pt x="71438" y="214313"/>
                </a:moveTo>
                <a:cubicBezTo>
                  <a:pt x="84580" y="214313"/>
                  <a:pt x="95250" y="203642"/>
                  <a:pt x="95250" y="190500"/>
                </a:cubicBezTo>
                <a:cubicBezTo>
                  <a:pt x="95250" y="177358"/>
                  <a:pt x="84580" y="166688"/>
                  <a:pt x="71438" y="166688"/>
                </a:cubicBezTo>
                <a:cubicBezTo>
                  <a:pt x="58295" y="166688"/>
                  <a:pt x="47625" y="177358"/>
                  <a:pt x="47625" y="190500"/>
                </a:cubicBezTo>
                <a:cubicBezTo>
                  <a:pt x="47625" y="203642"/>
                  <a:pt x="58295" y="214313"/>
                  <a:pt x="71438" y="214313"/>
                </a:cubicBezTo>
                <a:close/>
                <a:moveTo>
                  <a:pt x="333375" y="190500"/>
                </a:moveTo>
                <a:cubicBezTo>
                  <a:pt x="333375" y="177358"/>
                  <a:pt x="322705" y="166688"/>
                  <a:pt x="309563" y="166688"/>
                </a:cubicBezTo>
                <a:cubicBezTo>
                  <a:pt x="296420" y="166688"/>
                  <a:pt x="285750" y="177358"/>
                  <a:pt x="285750" y="190500"/>
                </a:cubicBezTo>
                <a:cubicBezTo>
                  <a:pt x="285750" y="203642"/>
                  <a:pt x="296420" y="214313"/>
                  <a:pt x="309563" y="214313"/>
                </a:cubicBezTo>
                <a:cubicBezTo>
                  <a:pt x="322705" y="214313"/>
                  <a:pt x="333375" y="203642"/>
                  <a:pt x="333375" y="190500"/>
                </a:cubicBezTo>
                <a:close/>
              </a:path>
            </a:pathLst>
          </a:custGeom>
          <a:solidFill>
            <a:srgbClr val="4A89DC"/>
          </a:solidFill>
          <a:ln/>
        </p:spPr>
      </p:sp>
      <p:sp>
        <p:nvSpPr>
          <p:cNvPr id="6" name="Text 3"/>
          <p:cNvSpPr/>
          <p:nvPr/>
        </p:nvSpPr>
        <p:spPr>
          <a:xfrm>
            <a:off x="1270000" y="2489200"/>
            <a:ext cx="4876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更高速度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270000" y="2844800"/>
            <a:ext cx="4368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提升霍尔采样率与磁体强度，支持</a:t>
            </a:r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2E70C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 m/s</a:t>
            </a:r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以上高速AGV。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6299200" y="2159000"/>
            <a:ext cx="5638800" cy="1270000"/>
          </a:xfrm>
          <a:custGeom>
            <a:avLst/>
            <a:gdLst/>
            <a:ahLst/>
            <a:cxnLst/>
            <a:rect l="l" t="t" r="r" b="b"/>
            <a:pathLst>
              <a:path w="5638800" h="1270000">
                <a:moveTo>
                  <a:pt x="101600" y="0"/>
                </a:moveTo>
                <a:lnTo>
                  <a:pt x="5537200" y="0"/>
                </a:lnTo>
                <a:cubicBezTo>
                  <a:pt x="5593275" y="0"/>
                  <a:pt x="5638800" y="45525"/>
                  <a:pt x="5638800" y="101600"/>
                </a:cubicBezTo>
                <a:lnTo>
                  <a:pt x="5638800" y="1168400"/>
                </a:lnTo>
                <a:cubicBezTo>
                  <a:pt x="5638800" y="1224475"/>
                  <a:pt x="5593275" y="1270000"/>
                  <a:pt x="5537200" y="1270000"/>
                </a:cubicBezTo>
                <a:lnTo>
                  <a:pt x="101600" y="1270000"/>
                </a:lnTo>
                <a:cubicBezTo>
                  <a:pt x="45525" y="1270000"/>
                  <a:pt x="0" y="1224475"/>
                  <a:pt x="0" y="1168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4A89DC">
              <a:alpha val="10196"/>
            </a:srgbClr>
          </a:solidFill>
          <a:ln/>
        </p:spPr>
      </p:sp>
      <p:sp>
        <p:nvSpPr>
          <p:cNvPr id="9" name="Shape 6"/>
          <p:cNvSpPr/>
          <p:nvPr/>
        </p:nvSpPr>
        <p:spPr>
          <a:xfrm>
            <a:off x="6624162" y="2606042"/>
            <a:ext cx="333375" cy="381000"/>
          </a:xfrm>
          <a:custGeom>
            <a:avLst/>
            <a:gdLst/>
            <a:ahLst/>
            <a:cxnLst/>
            <a:rect l="l" t="t" r="r" b="b"/>
            <a:pathLst>
              <a:path w="333375" h="381000">
                <a:moveTo>
                  <a:pt x="125016" y="23812"/>
                </a:moveTo>
                <a:lnTo>
                  <a:pt x="17859" y="23812"/>
                </a:lnTo>
                <a:cubicBezTo>
                  <a:pt x="7962" y="23812"/>
                  <a:pt x="0" y="31775"/>
                  <a:pt x="0" y="41672"/>
                </a:cubicBezTo>
                <a:lnTo>
                  <a:pt x="0" y="148828"/>
                </a:lnTo>
                <a:cubicBezTo>
                  <a:pt x="0" y="156046"/>
                  <a:pt x="4316" y="162595"/>
                  <a:pt x="11013" y="165348"/>
                </a:cubicBezTo>
                <a:cubicBezTo>
                  <a:pt x="17711" y="168101"/>
                  <a:pt x="25375" y="166539"/>
                  <a:pt x="30510" y="161479"/>
                </a:cubicBezTo>
                <a:lnTo>
                  <a:pt x="60275" y="131713"/>
                </a:lnTo>
                <a:lnTo>
                  <a:pt x="119063" y="190500"/>
                </a:lnTo>
                <a:lnTo>
                  <a:pt x="60275" y="249287"/>
                </a:lnTo>
                <a:lnTo>
                  <a:pt x="30510" y="219521"/>
                </a:lnTo>
                <a:cubicBezTo>
                  <a:pt x="25375" y="214387"/>
                  <a:pt x="17711" y="212899"/>
                  <a:pt x="11013" y="215652"/>
                </a:cubicBezTo>
                <a:cubicBezTo>
                  <a:pt x="4316" y="218405"/>
                  <a:pt x="0" y="224954"/>
                  <a:pt x="0" y="232172"/>
                </a:cubicBezTo>
                <a:lnTo>
                  <a:pt x="0" y="339328"/>
                </a:lnTo>
                <a:cubicBezTo>
                  <a:pt x="0" y="349225"/>
                  <a:pt x="7962" y="357188"/>
                  <a:pt x="17859" y="357188"/>
                </a:cubicBezTo>
                <a:lnTo>
                  <a:pt x="125016" y="357188"/>
                </a:lnTo>
                <a:cubicBezTo>
                  <a:pt x="132234" y="357188"/>
                  <a:pt x="138782" y="352871"/>
                  <a:pt x="141536" y="346174"/>
                </a:cubicBezTo>
                <a:cubicBezTo>
                  <a:pt x="144289" y="339477"/>
                  <a:pt x="142801" y="331812"/>
                  <a:pt x="137666" y="326678"/>
                </a:cubicBezTo>
                <a:lnTo>
                  <a:pt x="107900" y="296912"/>
                </a:lnTo>
                <a:lnTo>
                  <a:pt x="166688" y="238125"/>
                </a:lnTo>
                <a:lnTo>
                  <a:pt x="225475" y="296912"/>
                </a:lnTo>
                <a:lnTo>
                  <a:pt x="195709" y="326678"/>
                </a:lnTo>
                <a:cubicBezTo>
                  <a:pt x="190574" y="331812"/>
                  <a:pt x="189086" y="339477"/>
                  <a:pt x="191839" y="346174"/>
                </a:cubicBezTo>
                <a:cubicBezTo>
                  <a:pt x="194593" y="352871"/>
                  <a:pt x="201141" y="357188"/>
                  <a:pt x="208359" y="357188"/>
                </a:cubicBezTo>
                <a:lnTo>
                  <a:pt x="315516" y="357188"/>
                </a:lnTo>
                <a:cubicBezTo>
                  <a:pt x="325413" y="357188"/>
                  <a:pt x="333375" y="349225"/>
                  <a:pt x="333375" y="339328"/>
                </a:cubicBezTo>
                <a:lnTo>
                  <a:pt x="333375" y="232172"/>
                </a:lnTo>
                <a:cubicBezTo>
                  <a:pt x="333375" y="224954"/>
                  <a:pt x="329059" y="218405"/>
                  <a:pt x="322362" y="215652"/>
                </a:cubicBezTo>
                <a:cubicBezTo>
                  <a:pt x="315664" y="212899"/>
                  <a:pt x="308000" y="214387"/>
                  <a:pt x="302865" y="219521"/>
                </a:cubicBezTo>
                <a:lnTo>
                  <a:pt x="273100" y="249287"/>
                </a:lnTo>
                <a:lnTo>
                  <a:pt x="214313" y="190500"/>
                </a:lnTo>
                <a:lnTo>
                  <a:pt x="273100" y="131713"/>
                </a:lnTo>
                <a:lnTo>
                  <a:pt x="302865" y="161479"/>
                </a:lnTo>
                <a:cubicBezTo>
                  <a:pt x="308000" y="166613"/>
                  <a:pt x="315664" y="168101"/>
                  <a:pt x="322362" y="165348"/>
                </a:cubicBezTo>
                <a:cubicBezTo>
                  <a:pt x="329059" y="162595"/>
                  <a:pt x="333375" y="156046"/>
                  <a:pt x="333375" y="148828"/>
                </a:cubicBezTo>
                <a:lnTo>
                  <a:pt x="333375" y="41672"/>
                </a:lnTo>
                <a:cubicBezTo>
                  <a:pt x="333375" y="31775"/>
                  <a:pt x="325413" y="23812"/>
                  <a:pt x="315516" y="23812"/>
                </a:cubicBezTo>
                <a:lnTo>
                  <a:pt x="208359" y="23812"/>
                </a:lnTo>
                <a:cubicBezTo>
                  <a:pt x="201141" y="23812"/>
                  <a:pt x="194593" y="28129"/>
                  <a:pt x="191839" y="34826"/>
                </a:cubicBezTo>
                <a:cubicBezTo>
                  <a:pt x="189086" y="41523"/>
                  <a:pt x="190649" y="49188"/>
                  <a:pt x="195709" y="54322"/>
                </a:cubicBezTo>
                <a:lnTo>
                  <a:pt x="225475" y="84088"/>
                </a:lnTo>
                <a:lnTo>
                  <a:pt x="166688" y="142875"/>
                </a:lnTo>
                <a:lnTo>
                  <a:pt x="107900" y="84088"/>
                </a:lnTo>
                <a:lnTo>
                  <a:pt x="137666" y="54322"/>
                </a:lnTo>
                <a:cubicBezTo>
                  <a:pt x="142801" y="49188"/>
                  <a:pt x="144289" y="41523"/>
                  <a:pt x="141536" y="34826"/>
                </a:cubicBezTo>
                <a:cubicBezTo>
                  <a:pt x="138782" y="28129"/>
                  <a:pt x="132234" y="23812"/>
                  <a:pt x="125016" y="23812"/>
                </a:cubicBezTo>
                <a:close/>
              </a:path>
            </a:pathLst>
          </a:custGeom>
          <a:solidFill>
            <a:srgbClr val="4A89DC"/>
          </a:solidFill>
          <a:ln/>
        </p:spPr>
      </p:sp>
      <p:sp>
        <p:nvSpPr>
          <p:cNvPr id="10" name="Text 7"/>
          <p:cNvSpPr/>
          <p:nvPr/>
        </p:nvSpPr>
        <p:spPr>
          <a:xfrm>
            <a:off x="7276147" y="2362200"/>
            <a:ext cx="4965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更远距离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7276147" y="2717800"/>
            <a:ext cx="44577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采用磁阵列相机与AI去噪，将识别距离从2cm扩展到</a:t>
            </a:r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2E70C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10 cm</a:t>
            </a:r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。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254000" y="3733800"/>
            <a:ext cx="5638800" cy="1270000"/>
          </a:xfrm>
          <a:custGeom>
            <a:avLst/>
            <a:gdLst/>
            <a:ahLst/>
            <a:cxnLst/>
            <a:rect l="l" t="t" r="r" b="b"/>
            <a:pathLst>
              <a:path w="5638800" h="1270000">
                <a:moveTo>
                  <a:pt x="101600" y="0"/>
                </a:moveTo>
                <a:lnTo>
                  <a:pt x="5537200" y="0"/>
                </a:lnTo>
                <a:cubicBezTo>
                  <a:pt x="5593275" y="0"/>
                  <a:pt x="5638800" y="45525"/>
                  <a:pt x="5638800" y="101600"/>
                </a:cubicBezTo>
                <a:lnTo>
                  <a:pt x="5638800" y="1168400"/>
                </a:lnTo>
                <a:cubicBezTo>
                  <a:pt x="5638800" y="1224475"/>
                  <a:pt x="5593275" y="1270000"/>
                  <a:pt x="5537200" y="1270000"/>
                </a:cubicBezTo>
                <a:lnTo>
                  <a:pt x="101600" y="1270000"/>
                </a:lnTo>
                <a:cubicBezTo>
                  <a:pt x="45525" y="1270000"/>
                  <a:pt x="0" y="1224475"/>
                  <a:pt x="0" y="1168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4A89DC">
              <a:alpha val="10196"/>
            </a:srgbClr>
          </a:solidFill>
          <a:ln/>
        </p:spPr>
      </p:sp>
      <p:sp>
        <p:nvSpPr>
          <p:cNvPr id="13" name="Shape 10"/>
          <p:cNvSpPr/>
          <p:nvPr/>
        </p:nvSpPr>
        <p:spPr>
          <a:xfrm>
            <a:off x="574675" y="4180842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88565" y="2158"/>
                </a:moveTo>
                <a:cubicBezTo>
                  <a:pt x="185440" y="744"/>
                  <a:pt x="182091" y="0"/>
                  <a:pt x="178594" y="0"/>
                </a:cubicBezTo>
                <a:cubicBezTo>
                  <a:pt x="175096" y="0"/>
                  <a:pt x="171748" y="744"/>
                  <a:pt x="168622" y="2158"/>
                </a:cubicBezTo>
                <a:lnTo>
                  <a:pt x="28501" y="61615"/>
                </a:lnTo>
                <a:cubicBezTo>
                  <a:pt x="12129" y="68535"/>
                  <a:pt x="-74" y="84683"/>
                  <a:pt x="0" y="104180"/>
                </a:cubicBezTo>
                <a:cubicBezTo>
                  <a:pt x="372" y="177998"/>
                  <a:pt x="30733" y="313060"/>
                  <a:pt x="158948" y="374452"/>
                </a:cubicBezTo>
                <a:cubicBezTo>
                  <a:pt x="171376" y="380405"/>
                  <a:pt x="185812" y="380405"/>
                  <a:pt x="198239" y="374452"/>
                </a:cubicBezTo>
                <a:cubicBezTo>
                  <a:pt x="326529" y="313060"/>
                  <a:pt x="356890" y="177998"/>
                  <a:pt x="357188" y="104180"/>
                </a:cubicBezTo>
                <a:cubicBezTo>
                  <a:pt x="357262" y="84683"/>
                  <a:pt x="345058" y="68535"/>
                  <a:pt x="328687" y="61615"/>
                </a:cubicBezTo>
                <a:lnTo>
                  <a:pt x="188565" y="2158"/>
                </a:lnTo>
                <a:close/>
                <a:moveTo>
                  <a:pt x="178594" y="95250"/>
                </a:moveTo>
                <a:cubicBezTo>
                  <a:pt x="188491" y="95250"/>
                  <a:pt x="196453" y="103212"/>
                  <a:pt x="196453" y="113109"/>
                </a:cubicBezTo>
                <a:cubicBezTo>
                  <a:pt x="196453" y="130150"/>
                  <a:pt x="217066" y="138708"/>
                  <a:pt x="229121" y="126653"/>
                </a:cubicBezTo>
                <a:cubicBezTo>
                  <a:pt x="236116" y="119658"/>
                  <a:pt x="247427" y="119658"/>
                  <a:pt x="254347" y="126653"/>
                </a:cubicBezTo>
                <a:cubicBezTo>
                  <a:pt x="261268" y="133648"/>
                  <a:pt x="261342" y="144959"/>
                  <a:pt x="254347" y="151879"/>
                </a:cubicBezTo>
                <a:cubicBezTo>
                  <a:pt x="242292" y="163934"/>
                  <a:pt x="250850" y="184547"/>
                  <a:pt x="267891" y="184547"/>
                </a:cubicBezTo>
                <a:cubicBezTo>
                  <a:pt x="277788" y="184547"/>
                  <a:pt x="285750" y="192509"/>
                  <a:pt x="285750" y="202406"/>
                </a:cubicBezTo>
                <a:cubicBezTo>
                  <a:pt x="285750" y="212303"/>
                  <a:pt x="277788" y="220266"/>
                  <a:pt x="267891" y="220266"/>
                </a:cubicBezTo>
                <a:cubicBezTo>
                  <a:pt x="250850" y="220266"/>
                  <a:pt x="242292" y="240878"/>
                  <a:pt x="254347" y="252933"/>
                </a:cubicBezTo>
                <a:cubicBezTo>
                  <a:pt x="261342" y="259928"/>
                  <a:pt x="261342" y="271239"/>
                  <a:pt x="254347" y="278160"/>
                </a:cubicBezTo>
                <a:cubicBezTo>
                  <a:pt x="247352" y="285080"/>
                  <a:pt x="236041" y="285155"/>
                  <a:pt x="229121" y="278160"/>
                </a:cubicBezTo>
                <a:cubicBezTo>
                  <a:pt x="217066" y="266105"/>
                  <a:pt x="196453" y="274662"/>
                  <a:pt x="196453" y="291703"/>
                </a:cubicBezTo>
                <a:cubicBezTo>
                  <a:pt x="196453" y="301600"/>
                  <a:pt x="188491" y="309562"/>
                  <a:pt x="178594" y="309562"/>
                </a:cubicBezTo>
                <a:cubicBezTo>
                  <a:pt x="168697" y="309562"/>
                  <a:pt x="160734" y="301600"/>
                  <a:pt x="160734" y="291703"/>
                </a:cubicBezTo>
                <a:cubicBezTo>
                  <a:pt x="160734" y="274662"/>
                  <a:pt x="140122" y="266105"/>
                  <a:pt x="128067" y="278160"/>
                </a:cubicBezTo>
                <a:cubicBezTo>
                  <a:pt x="121072" y="285155"/>
                  <a:pt x="109761" y="285155"/>
                  <a:pt x="102840" y="278160"/>
                </a:cubicBezTo>
                <a:cubicBezTo>
                  <a:pt x="95920" y="271165"/>
                  <a:pt x="95845" y="259854"/>
                  <a:pt x="102840" y="252933"/>
                </a:cubicBezTo>
                <a:cubicBezTo>
                  <a:pt x="114895" y="240878"/>
                  <a:pt x="106338" y="220266"/>
                  <a:pt x="89297" y="220266"/>
                </a:cubicBezTo>
                <a:cubicBezTo>
                  <a:pt x="79400" y="220266"/>
                  <a:pt x="71437" y="212303"/>
                  <a:pt x="71437" y="202406"/>
                </a:cubicBezTo>
                <a:cubicBezTo>
                  <a:pt x="71437" y="192509"/>
                  <a:pt x="79400" y="184547"/>
                  <a:pt x="89297" y="184547"/>
                </a:cubicBezTo>
                <a:cubicBezTo>
                  <a:pt x="106338" y="184547"/>
                  <a:pt x="114895" y="163934"/>
                  <a:pt x="102840" y="151879"/>
                </a:cubicBezTo>
                <a:cubicBezTo>
                  <a:pt x="95845" y="144884"/>
                  <a:pt x="95845" y="133573"/>
                  <a:pt x="102840" y="126653"/>
                </a:cubicBezTo>
                <a:cubicBezTo>
                  <a:pt x="109835" y="119732"/>
                  <a:pt x="121146" y="119658"/>
                  <a:pt x="128067" y="126653"/>
                </a:cubicBezTo>
                <a:cubicBezTo>
                  <a:pt x="140122" y="138708"/>
                  <a:pt x="160734" y="130150"/>
                  <a:pt x="160734" y="113109"/>
                </a:cubicBezTo>
                <a:cubicBezTo>
                  <a:pt x="160734" y="103212"/>
                  <a:pt x="168697" y="95250"/>
                  <a:pt x="178594" y="95250"/>
                </a:cubicBezTo>
                <a:close/>
                <a:moveTo>
                  <a:pt x="154781" y="196453"/>
                </a:moveTo>
                <a:cubicBezTo>
                  <a:pt x="164638" y="196453"/>
                  <a:pt x="172641" y="188451"/>
                  <a:pt x="172641" y="178594"/>
                </a:cubicBezTo>
                <a:cubicBezTo>
                  <a:pt x="172641" y="168737"/>
                  <a:pt x="164638" y="160734"/>
                  <a:pt x="154781" y="160734"/>
                </a:cubicBezTo>
                <a:cubicBezTo>
                  <a:pt x="144924" y="160734"/>
                  <a:pt x="136922" y="168737"/>
                  <a:pt x="136922" y="178594"/>
                </a:cubicBezTo>
                <a:cubicBezTo>
                  <a:pt x="136922" y="188451"/>
                  <a:pt x="144924" y="196453"/>
                  <a:pt x="154781" y="196453"/>
                </a:cubicBezTo>
                <a:close/>
                <a:moveTo>
                  <a:pt x="220266" y="226219"/>
                </a:moveTo>
                <a:cubicBezTo>
                  <a:pt x="220266" y="216362"/>
                  <a:pt x="212263" y="208359"/>
                  <a:pt x="202406" y="208359"/>
                </a:cubicBezTo>
                <a:cubicBezTo>
                  <a:pt x="192549" y="208359"/>
                  <a:pt x="184547" y="216362"/>
                  <a:pt x="184547" y="226219"/>
                </a:cubicBezTo>
                <a:cubicBezTo>
                  <a:pt x="184547" y="236076"/>
                  <a:pt x="192549" y="244078"/>
                  <a:pt x="202406" y="244078"/>
                </a:cubicBezTo>
                <a:cubicBezTo>
                  <a:pt x="212263" y="244078"/>
                  <a:pt x="220266" y="236076"/>
                  <a:pt x="220266" y="226219"/>
                </a:cubicBezTo>
                <a:close/>
              </a:path>
            </a:pathLst>
          </a:custGeom>
          <a:solidFill>
            <a:srgbClr val="4A89DC"/>
          </a:solidFill>
          <a:ln/>
        </p:spPr>
      </p:sp>
      <p:sp>
        <p:nvSpPr>
          <p:cNvPr id="14" name="Text 11"/>
          <p:cNvSpPr/>
          <p:nvPr/>
        </p:nvSpPr>
        <p:spPr>
          <a:xfrm>
            <a:off x="1270000" y="4064000"/>
            <a:ext cx="4584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更强鲁棒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1270000" y="4419600"/>
            <a:ext cx="4076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引入FEC与冗余布局，即使</a:t>
            </a:r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2E70C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30%</a:t>
            </a:r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磁体损坏仍可解码。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6299200" y="3733800"/>
            <a:ext cx="5638800" cy="1270000"/>
          </a:xfrm>
          <a:custGeom>
            <a:avLst/>
            <a:gdLst/>
            <a:ahLst/>
            <a:cxnLst/>
            <a:rect l="l" t="t" r="r" b="b"/>
            <a:pathLst>
              <a:path w="5638800" h="1270000">
                <a:moveTo>
                  <a:pt x="101600" y="0"/>
                </a:moveTo>
                <a:lnTo>
                  <a:pt x="5537200" y="0"/>
                </a:lnTo>
                <a:cubicBezTo>
                  <a:pt x="5593275" y="0"/>
                  <a:pt x="5638800" y="45525"/>
                  <a:pt x="5638800" y="101600"/>
                </a:cubicBezTo>
                <a:lnTo>
                  <a:pt x="5638800" y="1168400"/>
                </a:lnTo>
                <a:cubicBezTo>
                  <a:pt x="5638800" y="1224475"/>
                  <a:pt x="5593275" y="1270000"/>
                  <a:pt x="5537200" y="1270000"/>
                </a:cubicBezTo>
                <a:lnTo>
                  <a:pt x="101600" y="1270000"/>
                </a:lnTo>
                <a:cubicBezTo>
                  <a:pt x="45525" y="1270000"/>
                  <a:pt x="0" y="1224475"/>
                  <a:pt x="0" y="1168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4A89DC">
              <a:alpha val="10196"/>
            </a:srgbClr>
          </a:solidFill>
          <a:ln/>
        </p:spPr>
      </p:sp>
      <p:sp>
        <p:nvSpPr>
          <p:cNvPr id="17" name="Shape 14"/>
          <p:cNvSpPr/>
          <p:nvPr/>
        </p:nvSpPr>
        <p:spPr>
          <a:xfrm>
            <a:off x="6596063" y="4180842"/>
            <a:ext cx="428625" cy="381000"/>
          </a:xfrm>
          <a:custGeom>
            <a:avLst/>
            <a:gdLst/>
            <a:ahLst/>
            <a:cxnLst/>
            <a:rect l="l" t="t" r="r" b="b"/>
            <a:pathLst>
              <a:path w="428625" h="381000">
                <a:moveTo>
                  <a:pt x="184547" y="65484"/>
                </a:moveTo>
                <a:lnTo>
                  <a:pt x="244078" y="65484"/>
                </a:lnTo>
                <a:lnTo>
                  <a:pt x="244078" y="101203"/>
                </a:lnTo>
                <a:lnTo>
                  <a:pt x="184547" y="101203"/>
                </a:lnTo>
                <a:lnTo>
                  <a:pt x="184547" y="65484"/>
                </a:lnTo>
                <a:close/>
                <a:moveTo>
                  <a:pt x="178594" y="23812"/>
                </a:moveTo>
                <a:cubicBezTo>
                  <a:pt x="158874" y="23812"/>
                  <a:pt x="142875" y="39812"/>
                  <a:pt x="142875" y="59531"/>
                </a:cubicBezTo>
                <a:lnTo>
                  <a:pt x="142875" y="107156"/>
                </a:lnTo>
                <a:cubicBezTo>
                  <a:pt x="142875" y="126876"/>
                  <a:pt x="158874" y="142875"/>
                  <a:pt x="178594" y="142875"/>
                </a:cubicBezTo>
                <a:lnTo>
                  <a:pt x="190500" y="142875"/>
                </a:lnTo>
                <a:lnTo>
                  <a:pt x="190500" y="166688"/>
                </a:lnTo>
                <a:lnTo>
                  <a:pt x="23812" y="166688"/>
                </a:lnTo>
                <a:cubicBezTo>
                  <a:pt x="10641" y="166688"/>
                  <a:pt x="0" y="177329"/>
                  <a:pt x="0" y="190500"/>
                </a:cubicBezTo>
                <a:cubicBezTo>
                  <a:pt x="0" y="203671"/>
                  <a:pt x="10641" y="214313"/>
                  <a:pt x="23812" y="214313"/>
                </a:cubicBezTo>
                <a:lnTo>
                  <a:pt x="95250" y="214313"/>
                </a:lnTo>
                <a:lnTo>
                  <a:pt x="95250" y="238125"/>
                </a:lnTo>
                <a:lnTo>
                  <a:pt x="83344" y="238125"/>
                </a:lnTo>
                <a:cubicBezTo>
                  <a:pt x="63624" y="238125"/>
                  <a:pt x="47625" y="254124"/>
                  <a:pt x="47625" y="273844"/>
                </a:cubicBezTo>
                <a:lnTo>
                  <a:pt x="47625" y="321469"/>
                </a:lnTo>
                <a:cubicBezTo>
                  <a:pt x="47625" y="341188"/>
                  <a:pt x="63624" y="357188"/>
                  <a:pt x="83344" y="357188"/>
                </a:cubicBezTo>
                <a:lnTo>
                  <a:pt x="154781" y="357188"/>
                </a:lnTo>
                <a:cubicBezTo>
                  <a:pt x="174501" y="357188"/>
                  <a:pt x="190500" y="341188"/>
                  <a:pt x="190500" y="321469"/>
                </a:cubicBezTo>
                <a:lnTo>
                  <a:pt x="190500" y="273844"/>
                </a:lnTo>
                <a:cubicBezTo>
                  <a:pt x="190500" y="254124"/>
                  <a:pt x="174501" y="238125"/>
                  <a:pt x="154781" y="238125"/>
                </a:cubicBezTo>
                <a:lnTo>
                  <a:pt x="142875" y="238125"/>
                </a:lnTo>
                <a:lnTo>
                  <a:pt x="142875" y="214313"/>
                </a:lnTo>
                <a:lnTo>
                  <a:pt x="285750" y="214313"/>
                </a:lnTo>
                <a:lnTo>
                  <a:pt x="285750" y="238125"/>
                </a:lnTo>
                <a:lnTo>
                  <a:pt x="273844" y="238125"/>
                </a:lnTo>
                <a:cubicBezTo>
                  <a:pt x="254124" y="238125"/>
                  <a:pt x="238125" y="254124"/>
                  <a:pt x="238125" y="273844"/>
                </a:cubicBezTo>
                <a:lnTo>
                  <a:pt x="238125" y="321469"/>
                </a:lnTo>
                <a:cubicBezTo>
                  <a:pt x="238125" y="341188"/>
                  <a:pt x="254124" y="357188"/>
                  <a:pt x="273844" y="357188"/>
                </a:cubicBezTo>
                <a:lnTo>
                  <a:pt x="345281" y="357188"/>
                </a:lnTo>
                <a:cubicBezTo>
                  <a:pt x="365001" y="357188"/>
                  <a:pt x="381000" y="341188"/>
                  <a:pt x="381000" y="321469"/>
                </a:cubicBezTo>
                <a:lnTo>
                  <a:pt x="381000" y="273844"/>
                </a:lnTo>
                <a:cubicBezTo>
                  <a:pt x="381000" y="254124"/>
                  <a:pt x="365001" y="238125"/>
                  <a:pt x="345281" y="238125"/>
                </a:cubicBezTo>
                <a:lnTo>
                  <a:pt x="333375" y="238125"/>
                </a:lnTo>
                <a:lnTo>
                  <a:pt x="333375" y="214313"/>
                </a:lnTo>
                <a:lnTo>
                  <a:pt x="404813" y="214313"/>
                </a:lnTo>
                <a:cubicBezTo>
                  <a:pt x="417984" y="214313"/>
                  <a:pt x="428625" y="203671"/>
                  <a:pt x="428625" y="190500"/>
                </a:cubicBezTo>
                <a:cubicBezTo>
                  <a:pt x="428625" y="177329"/>
                  <a:pt x="417984" y="166688"/>
                  <a:pt x="404813" y="166688"/>
                </a:cubicBezTo>
                <a:lnTo>
                  <a:pt x="238125" y="166688"/>
                </a:lnTo>
                <a:lnTo>
                  <a:pt x="238125" y="142875"/>
                </a:lnTo>
                <a:lnTo>
                  <a:pt x="250031" y="142875"/>
                </a:lnTo>
                <a:cubicBezTo>
                  <a:pt x="269751" y="142875"/>
                  <a:pt x="285750" y="126876"/>
                  <a:pt x="285750" y="107156"/>
                </a:cubicBezTo>
                <a:lnTo>
                  <a:pt x="285750" y="59531"/>
                </a:lnTo>
                <a:cubicBezTo>
                  <a:pt x="285750" y="39812"/>
                  <a:pt x="269751" y="23812"/>
                  <a:pt x="250031" y="23812"/>
                </a:cubicBezTo>
                <a:lnTo>
                  <a:pt x="178594" y="23812"/>
                </a:lnTo>
                <a:close/>
                <a:moveTo>
                  <a:pt x="333375" y="279797"/>
                </a:moveTo>
                <a:lnTo>
                  <a:pt x="339328" y="279797"/>
                </a:lnTo>
                <a:lnTo>
                  <a:pt x="339328" y="315516"/>
                </a:lnTo>
                <a:lnTo>
                  <a:pt x="279797" y="315516"/>
                </a:lnTo>
                <a:lnTo>
                  <a:pt x="279797" y="279797"/>
                </a:lnTo>
                <a:lnTo>
                  <a:pt x="333375" y="279797"/>
                </a:lnTo>
                <a:close/>
                <a:moveTo>
                  <a:pt x="142875" y="279797"/>
                </a:moveTo>
                <a:lnTo>
                  <a:pt x="148828" y="279797"/>
                </a:lnTo>
                <a:lnTo>
                  <a:pt x="148828" y="315516"/>
                </a:lnTo>
                <a:lnTo>
                  <a:pt x="89297" y="315516"/>
                </a:lnTo>
                <a:lnTo>
                  <a:pt x="89297" y="279797"/>
                </a:lnTo>
                <a:lnTo>
                  <a:pt x="142875" y="279797"/>
                </a:lnTo>
                <a:close/>
              </a:path>
            </a:pathLst>
          </a:custGeom>
          <a:solidFill>
            <a:srgbClr val="4A89DC"/>
          </a:solidFill>
          <a:ln/>
        </p:spPr>
      </p:sp>
      <p:sp>
        <p:nvSpPr>
          <p:cNvPr id="18" name="Text 15"/>
          <p:cNvSpPr/>
          <p:nvPr/>
        </p:nvSpPr>
        <p:spPr>
          <a:xfrm>
            <a:off x="7315200" y="4064000"/>
            <a:ext cx="4064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多车协同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7315200" y="4419600"/>
            <a:ext cx="3556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融合多车通信协议，实现</a:t>
            </a:r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2E70C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去中心化车队调度</a:t>
            </a:r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。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254000" y="5308600"/>
            <a:ext cx="11684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Polaris为下一代</a:t>
            </a:r>
            <a:pPr algn="ctr"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0F2F5E"/>
                </a:solidFill>
                <a:highlight>
                  <a:srgbClr val="81B0E9">
                    <a:alpha val="50196"/>
                  </a:srgbClr>
                </a:highlight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无视觉、隐私友好、高能效 </a:t>
            </a:r>
            <a:pPr algn="ctr"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的机器人定位基础设施奠定基础。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gradFill rotWithShape="0" flip="none">
          <a:gsLst>
            <a:gs pos="0">
              <a:srgbClr val="EFF6FC"/>
            </a:gs>
            <a:gs pos="100000">
              <a:srgbClr val="BED7EE"/>
            </a:gs>
          </a:gsLst>
          <a:lin ang="5400000" scaled="1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09-17:19:39-d3jnsaos8jdo4os5dls0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" y="365760"/>
            <a:ext cx="11826240" cy="649224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67075" y="756100"/>
            <a:ext cx="237324" cy="0"/>
          </a:xfrm>
          <a:prstGeom prst="line">
            <a:avLst/>
          </a:prstGeom>
          <a:noFill/>
          <a:ln w="31750">
            <a:solidFill>
              <a:srgbClr val="004CC0"/>
            </a:solidFill>
            <a:prstDash val="solid"/>
            <a:headEnd type="none"/>
            <a:tailEnd type="none"/>
          </a:ln>
        </p:spPr>
      </p:sp>
      <p:sp>
        <p:nvSpPr>
          <p:cNvPr id="4" name="Shape 1"/>
          <p:cNvSpPr/>
          <p:nvPr/>
        </p:nvSpPr>
        <p:spPr>
          <a:xfrm>
            <a:off x="667075" y="821637"/>
            <a:ext cx="237324" cy="0"/>
          </a:xfrm>
          <a:prstGeom prst="line">
            <a:avLst/>
          </a:prstGeom>
          <a:noFill/>
          <a:ln w="31750">
            <a:solidFill>
              <a:srgbClr val="004CC0"/>
            </a:solidFill>
            <a:prstDash val="solid"/>
            <a:headEnd type="none"/>
            <a:tailEnd type="none"/>
          </a:ln>
        </p:spPr>
      </p:sp>
      <p:sp>
        <p:nvSpPr>
          <p:cNvPr id="5" name="Shape 2"/>
          <p:cNvSpPr/>
          <p:nvPr/>
        </p:nvSpPr>
        <p:spPr>
          <a:xfrm>
            <a:off x="667075" y="887173"/>
            <a:ext cx="237324" cy="0"/>
          </a:xfrm>
          <a:prstGeom prst="line">
            <a:avLst/>
          </a:prstGeom>
          <a:noFill/>
          <a:ln w="31750">
            <a:solidFill>
              <a:srgbClr val="004CC0"/>
            </a:solidFill>
            <a:prstDash val="solid"/>
            <a:headEnd type="none"/>
            <a:tailEnd type="none"/>
          </a:ln>
        </p:spPr>
      </p:sp>
      <p:sp>
        <p:nvSpPr>
          <p:cNvPr id="6" name="Shape 3"/>
          <p:cNvSpPr/>
          <p:nvPr/>
        </p:nvSpPr>
        <p:spPr>
          <a:xfrm>
            <a:off x="462280" y="4294505"/>
            <a:ext cx="774258" cy="762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7" name="Text 4"/>
          <p:cNvSpPr/>
          <p:nvPr/>
        </p:nvSpPr>
        <p:spPr>
          <a:xfrm>
            <a:off x="462280" y="4294505"/>
            <a:ext cx="774258" cy="76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730690" y="4332605"/>
            <a:ext cx="5667570" cy="0"/>
          </a:xfrm>
          <a:prstGeom prst="line">
            <a:avLst/>
          </a:prstGeom>
          <a:noFill/>
          <a:ln w="19050">
            <a:solidFill>
              <a:srgbClr val="FFFFFF"/>
            </a:solidFill>
            <a:prstDash val="solid"/>
            <a:headEnd type="none"/>
            <a:tailEnd type="none"/>
          </a:ln>
        </p:spPr>
      </p:sp>
      <p:pic>
        <p:nvPicPr>
          <p:cNvPr id="9" name="Image 1" descr="https://kimi-img.moonshot.cn/pub/slides/slides_tmpl/image/25-10-09-17:19:40-d3jnsb0s8jdo4os5dlv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6100" y="984250"/>
            <a:ext cx="4748530" cy="4748530"/>
          </a:xfrm>
          <a:prstGeom prst="rect">
            <a:avLst/>
          </a:prstGeom>
        </p:spPr>
      </p:pic>
      <p:pic>
        <p:nvPicPr>
          <p:cNvPr id="10" name="Image 2" descr="https://kimi-img.moonshot.cn/pub/slides/slides_tmpl/image/25-10-09-17:19:39-d3jnsaos8jdo4os5dlqg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998210"/>
            <a:ext cx="12192000" cy="859790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539115" y="1656080"/>
            <a:ext cx="7708900" cy="153789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10000" b="1" dirty="0">
                <a:solidFill>
                  <a:srgbClr val="004C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THANKS</a:t>
            </a:r>
            <a:endParaRPr lang="en-US" sz="1600" dirty="0"/>
          </a:p>
        </p:txBody>
      </p:sp>
      <p:sp>
        <p:nvSpPr>
          <p:cNvPr id="12" name="Text 7"/>
          <p:cNvSpPr/>
          <p:nvPr/>
        </p:nvSpPr>
        <p:spPr>
          <a:xfrm>
            <a:off x="485140" y="3115945"/>
            <a:ext cx="6025515" cy="115093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7500" dirty="0">
                <a:solidFill>
                  <a:srgbClr val="004C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感谢您的观看</a:t>
            </a:r>
            <a:endParaRPr lang="en-US" sz="1600" dirty="0"/>
          </a:p>
        </p:txBody>
      </p:sp>
      <p:pic>
        <p:nvPicPr>
          <p:cNvPr id="13" name="Image 3" descr="https://kimi-img.moonshot.cn/pub/slides/slides_tmpl/image/25-10-09-17:19:39-d3jnsaos8jdo4os5dlq0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400" y="4965065"/>
            <a:ext cx="4526915" cy="597535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2405380" y="5071745"/>
            <a:ext cx="2350135" cy="2418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日期：</a:t>
            </a:r>
            <a:pPr algn="ctr" indent="0" marL="0">
              <a:lnSpc>
                <a:spcPct val="100000"/>
              </a:lnSpc>
              <a:buNone/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2025/01/01</a:t>
            </a:r>
            <a:endParaRPr lang="en-US" sz="1600" dirty="0"/>
          </a:p>
        </p:txBody>
      </p:sp>
      <p:sp>
        <p:nvSpPr>
          <p:cNvPr id="15" name="Text 9"/>
          <p:cNvSpPr/>
          <p:nvPr/>
        </p:nvSpPr>
        <p:spPr>
          <a:xfrm>
            <a:off x="538480" y="5071745"/>
            <a:ext cx="1666875" cy="2418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汇报人：</a:t>
            </a:r>
            <a:pPr algn="ctr" indent="0" marL="0">
              <a:lnSpc>
                <a:spcPct val="100000"/>
              </a:lnSpc>
              <a:buNone/>
            </a:pPr>
            <a:r>
              <a:rPr lang="en-US" sz="14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Kimi AI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" y="1"/>
            <a:ext cx="12192000" cy="6858000"/>
          </a:xfrm>
          <a:prstGeom prst="rect">
            <a:avLst/>
          </a:prstGeom>
          <a:gradFill rotWithShape="1" flip="none">
            <a:gsLst>
              <a:gs pos="0">
                <a:srgbClr val="FFFFFF"/>
              </a:gs>
              <a:gs pos="81000">
                <a:srgbClr val="F0F8FF"/>
              </a:gs>
              <a:gs pos="100000">
                <a:srgbClr val="F0F8F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1" y="1"/>
            <a:ext cx="12192000" cy="6858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0" y="5432425"/>
            <a:ext cx="12192000" cy="864870"/>
          </a:xfrm>
          <a:custGeom>
            <a:avLst/>
            <a:gdLst/>
            <a:ahLst/>
            <a:cxnLst/>
            <a:rect l="l" t="t" r="r" b="b"/>
            <a:pathLst>
              <a:path w="12192000" h="864870">
                <a:moveTo>
                  <a:pt x="12192000" y="61685"/>
                </a:moveTo>
                <a:lnTo>
                  <a:pt x="12192000" y="864870"/>
                </a:lnTo>
                <a:lnTo>
                  <a:pt x="0" y="864870"/>
                </a:lnTo>
                <a:lnTo>
                  <a:pt x="0" y="65089"/>
                </a:lnTo>
                <a:lnTo>
                  <a:pt x="136525" y="45945"/>
                </a:lnTo>
                <a:lnTo>
                  <a:pt x="278130" y="29779"/>
                </a:lnTo>
                <a:lnTo>
                  <a:pt x="420370" y="17017"/>
                </a:lnTo>
                <a:lnTo>
                  <a:pt x="561975" y="8083"/>
                </a:lnTo>
                <a:lnTo>
                  <a:pt x="703580" y="2552"/>
                </a:lnTo>
                <a:lnTo>
                  <a:pt x="845185" y="0"/>
                </a:lnTo>
                <a:lnTo>
                  <a:pt x="986790" y="425"/>
                </a:lnTo>
                <a:lnTo>
                  <a:pt x="1128395" y="3829"/>
                </a:lnTo>
                <a:lnTo>
                  <a:pt x="1270635" y="10210"/>
                </a:lnTo>
                <a:lnTo>
                  <a:pt x="1412240" y="18718"/>
                </a:lnTo>
                <a:lnTo>
                  <a:pt x="1553845" y="29779"/>
                </a:lnTo>
                <a:lnTo>
                  <a:pt x="1695450" y="42967"/>
                </a:lnTo>
                <a:lnTo>
                  <a:pt x="1837055" y="58282"/>
                </a:lnTo>
                <a:lnTo>
                  <a:pt x="1978660" y="75299"/>
                </a:lnTo>
                <a:lnTo>
                  <a:pt x="2120265" y="94017"/>
                </a:lnTo>
                <a:lnTo>
                  <a:pt x="2262505" y="114437"/>
                </a:lnTo>
                <a:lnTo>
                  <a:pt x="2404110" y="136133"/>
                </a:lnTo>
                <a:lnTo>
                  <a:pt x="2545715" y="159105"/>
                </a:lnTo>
                <a:lnTo>
                  <a:pt x="2687320" y="183354"/>
                </a:lnTo>
                <a:lnTo>
                  <a:pt x="2828925" y="208454"/>
                </a:lnTo>
                <a:lnTo>
                  <a:pt x="2970530" y="233979"/>
                </a:lnTo>
                <a:lnTo>
                  <a:pt x="3112770" y="260354"/>
                </a:lnTo>
                <a:lnTo>
                  <a:pt x="3254375" y="286730"/>
                </a:lnTo>
                <a:lnTo>
                  <a:pt x="3395980" y="313957"/>
                </a:lnTo>
                <a:lnTo>
                  <a:pt x="3537585" y="340758"/>
                </a:lnTo>
                <a:lnTo>
                  <a:pt x="3679190" y="367559"/>
                </a:lnTo>
                <a:lnTo>
                  <a:pt x="3820795" y="394360"/>
                </a:lnTo>
                <a:lnTo>
                  <a:pt x="3963035" y="420736"/>
                </a:lnTo>
                <a:lnTo>
                  <a:pt x="4104640" y="446261"/>
                </a:lnTo>
                <a:lnTo>
                  <a:pt x="4246245" y="471361"/>
                </a:lnTo>
                <a:lnTo>
                  <a:pt x="4387850" y="495609"/>
                </a:lnTo>
                <a:lnTo>
                  <a:pt x="4529455" y="518582"/>
                </a:lnTo>
                <a:lnTo>
                  <a:pt x="4671060" y="540278"/>
                </a:lnTo>
                <a:lnTo>
                  <a:pt x="4813300" y="560698"/>
                </a:lnTo>
                <a:lnTo>
                  <a:pt x="4954905" y="579416"/>
                </a:lnTo>
                <a:lnTo>
                  <a:pt x="5096510" y="596433"/>
                </a:lnTo>
                <a:lnTo>
                  <a:pt x="5238115" y="611748"/>
                </a:lnTo>
                <a:lnTo>
                  <a:pt x="5379720" y="624936"/>
                </a:lnTo>
                <a:lnTo>
                  <a:pt x="5521325" y="635996"/>
                </a:lnTo>
                <a:lnTo>
                  <a:pt x="5662930" y="644505"/>
                </a:lnTo>
                <a:lnTo>
                  <a:pt x="5805170" y="650886"/>
                </a:lnTo>
                <a:lnTo>
                  <a:pt x="5946775" y="654289"/>
                </a:lnTo>
                <a:lnTo>
                  <a:pt x="6088380" y="654715"/>
                </a:lnTo>
                <a:lnTo>
                  <a:pt x="6108065" y="654289"/>
                </a:lnTo>
                <a:lnTo>
                  <a:pt x="6128385" y="654715"/>
                </a:lnTo>
                <a:lnTo>
                  <a:pt x="6269990" y="654289"/>
                </a:lnTo>
                <a:lnTo>
                  <a:pt x="6411595" y="650886"/>
                </a:lnTo>
                <a:lnTo>
                  <a:pt x="6553835" y="644505"/>
                </a:lnTo>
                <a:lnTo>
                  <a:pt x="6695440" y="635996"/>
                </a:lnTo>
                <a:lnTo>
                  <a:pt x="6837045" y="624936"/>
                </a:lnTo>
                <a:lnTo>
                  <a:pt x="6978650" y="611748"/>
                </a:lnTo>
                <a:lnTo>
                  <a:pt x="7120255" y="596433"/>
                </a:lnTo>
                <a:lnTo>
                  <a:pt x="7261860" y="579416"/>
                </a:lnTo>
                <a:lnTo>
                  <a:pt x="7403465" y="560698"/>
                </a:lnTo>
                <a:lnTo>
                  <a:pt x="7545705" y="540278"/>
                </a:lnTo>
                <a:lnTo>
                  <a:pt x="7687310" y="518582"/>
                </a:lnTo>
                <a:lnTo>
                  <a:pt x="7828915" y="495609"/>
                </a:lnTo>
                <a:lnTo>
                  <a:pt x="7970520" y="471361"/>
                </a:lnTo>
                <a:lnTo>
                  <a:pt x="8112125" y="446261"/>
                </a:lnTo>
                <a:lnTo>
                  <a:pt x="8253730" y="420736"/>
                </a:lnTo>
                <a:lnTo>
                  <a:pt x="8395970" y="394360"/>
                </a:lnTo>
                <a:lnTo>
                  <a:pt x="8537575" y="367559"/>
                </a:lnTo>
                <a:lnTo>
                  <a:pt x="8679180" y="340758"/>
                </a:lnTo>
                <a:lnTo>
                  <a:pt x="8820785" y="313957"/>
                </a:lnTo>
                <a:lnTo>
                  <a:pt x="8962390" y="286730"/>
                </a:lnTo>
                <a:lnTo>
                  <a:pt x="9103995" y="260354"/>
                </a:lnTo>
                <a:lnTo>
                  <a:pt x="9246235" y="233979"/>
                </a:lnTo>
                <a:lnTo>
                  <a:pt x="9387840" y="208454"/>
                </a:lnTo>
                <a:lnTo>
                  <a:pt x="9529445" y="183354"/>
                </a:lnTo>
                <a:lnTo>
                  <a:pt x="9671050" y="159105"/>
                </a:lnTo>
                <a:lnTo>
                  <a:pt x="9812655" y="136133"/>
                </a:lnTo>
                <a:lnTo>
                  <a:pt x="9954260" y="114437"/>
                </a:lnTo>
                <a:lnTo>
                  <a:pt x="10096500" y="94017"/>
                </a:lnTo>
                <a:lnTo>
                  <a:pt x="10238105" y="75299"/>
                </a:lnTo>
                <a:lnTo>
                  <a:pt x="10379710" y="58282"/>
                </a:lnTo>
                <a:lnTo>
                  <a:pt x="10521315" y="42967"/>
                </a:lnTo>
                <a:lnTo>
                  <a:pt x="10662920" y="29779"/>
                </a:lnTo>
                <a:lnTo>
                  <a:pt x="10804525" y="18718"/>
                </a:lnTo>
                <a:lnTo>
                  <a:pt x="10946130" y="10210"/>
                </a:lnTo>
                <a:lnTo>
                  <a:pt x="11088370" y="3829"/>
                </a:lnTo>
                <a:lnTo>
                  <a:pt x="11229975" y="425"/>
                </a:lnTo>
                <a:lnTo>
                  <a:pt x="11371580" y="0"/>
                </a:lnTo>
                <a:lnTo>
                  <a:pt x="11513185" y="2552"/>
                </a:lnTo>
                <a:lnTo>
                  <a:pt x="11654790" y="8083"/>
                </a:lnTo>
                <a:lnTo>
                  <a:pt x="11796395" y="17017"/>
                </a:lnTo>
                <a:lnTo>
                  <a:pt x="11938635" y="29779"/>
                </a:lnTo>
                <a:lnTo>
                  <a:pt x="12080240" y="45945"/>
                </a:lnTo>
                <a:lnTo>
                  <a:pt x="12192000" y="61685"/>
                </a:lnTo>
                <a:close/>
              </a:path>
            </a:pathLst>
          </a:custGeom>
          <a:gradFill rotWithShape="1" flip="none">
            <a:gsLst>
              <a:gs pos="0">
                <a:srgbClr val="F8AA5C"/>
              </a:gs>
              <a:gs pos="58000">
                <a:srgbClr val="FBCC9D"/>
              </a:gs>
              <a:gs pos="99000">
                <a:srgbClr val="FDEEDE"/>
              </a:gs>
              <a:gs pos="100000">
                <a:srgbClr val="FDEEDE"/>
              </a:gs>
            </a:gsLst>
            <a:lin ang="0" scaled="1"/>
          </a:gradFill>
          <a:ln/>
        </p:spPr>
      </p:sp>
      <p:sp>
        <p:nvSpPr>
          <p:cNvPr id="5" name="Text 3"/>
          <p:cNvSpPr/>
          <p:nvPr/>
        </p:nvSpPr>
        <p:spPr>
          <a:xfrm>
            <a:off x="0" y="5432425"/>
            <a:ext cx="12192000" cy="8648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0" y="5594985"/>
            <a:ext cx="12192000" cy="1263015"/>
          </a:xfrm>
          <a:custGeom>
            <a:avLst/>
            <a:gdLst/>
            <a:ahLst/>
            <a:cxnLst/>
            <a:rect l="l" t="t" r="r" b="b"/>
            <a:pathLst>
              <a:path w="12192000" h="1263015">
                <a:moveTo>
                  <a:pt x="12192000" y="882546"/>
                </a:moveTo>
                <a:lnTo>
                  <a:pt x="12192000" y="1263015"/>
                </a:lnTo>
                <a:lnTo>
                  <a:pt x="0" y="1263015"/>
                </a:lnTo>
                <a:lnTo>
                  <a:pt x="0" y="65426"/>
                </a:lnTo>
                <a:lnTo>
                  <a:pt x="136525" y="46225"/>
                </a:lnTo>
                <a:lnTo>
                  <a:pt x="278130" y="29869"/>
                </a:lnTo>
                <a:lnTo>
                  <a:pt x="420370" y="17068"/>
                </a:lnTo>
                <a:lnTo>
                  <a:pt x="561975" y="7823"/>
                </a:lnTo>
                <a:lnTo>
                  <a:pt x="703580" y="2845"/>
                </a:lnTo>
                <a:lnTo>
                  <a:pt x="845185" y="0"/>
                </a:lnTo>
                <a:lnTo>
                  <a:pt x="986790" y="711"/>
                </a:lnTo>
                <a:lnTo>
                  <a:pt x="1128395" y="3556"/>
                </a:lnTo>
                <a:lnTo>
                  <a:pt x="1270635" y="9956"/>
                </a:lnTo>
                <a:lnTo>
                  <a:pt x="1412240" y="18490"/>
                </a:lnTo>
                <a:lnTo>
                  <a:pt x="1553845" y="29869"/>
                </a:lnTo>
                <a:lnTo>
                  <a:pt x="1695450" y="42669"/>
                </a:lnTo>
                <a:lnTo>
                  <a:pt x="1837055" y="58315"/>
                </a:lnTo>
                <a:lnTo>
                  <a:pt x="1978660" y="75383"/>
                </a:lnTo>
                <a:lnTo>
                  <a:pt x="2120265" y="93873"/>
                </a:lnTo>
                <a:lnTo>
                  <a:pt x="2262505" y="114496"/>
                </a:lnTo>
                <a:lnTo>
                  <a:pt x="2404110" y="135831"/>
                </a:lnTo>
                <a:lnTo>
                  <a:pt x="2545715" y="159299"/>
                </a:lnTo>
                <a:lnTo>
                  <a:pt x="2687320" y="183479"/>
                </a:lnTo>
                <a:lnTo>
                  <a:pt x="2828925" y="208369"/>
                </a:lnTo>
                <a:lnTo>
                  <a:pt x="2970530" y="233971"/>
                </a:lnTo>
                <a:lnTo>
                  <a:pt x="3112770" y="260283"/>
                </a:lnTo>
                <a:lnTo>
                  <a:pt x="3254375" y="286596"/>
                </a:lnTo>
                <a:lnTo>
                  <a:pt x="3395980" y="314331"/>
                </a:lnTo>
                <a:lnTo>
                  <a:pt x="3537585" y="340644"/>
                </a:lnTo>
                <a:lnTo>
                  <a:pt x="3679190" y="367668"/>
                </a:lnTo>
                <a:lnTo>
                  <a:pt x="3820795" y="394692"/>
                </a:lnTo>
                <a:lnTo>
                  <a:pt x="3963035" y="421005"/>
                </a:lnTo>
                <a:lnTo>
                  <a:pt x="4104640" y="446607"/>
                </a:lnTo>
                <a:lnTo>
                  <a:pt x="4246245" y="471497"/>
                </a:lnTo>
                <a:lnTo>
                  <a:pt x="4387850" y="495676"/>
                </a:lnTo>
                <a:lnTo>
                  <a:pt x="4529455" y="518434"/>
                </a:lnTo>
                <a:lnTo>
                  <a:pt x="4671060" y="540479"/>
                </a:lnTo>
                <a:lnTo>
                  <a:pt x="4813300" y="561103"/>
                </a:lnTo>
                <a:lnTo>
                  <a:pt x="4954905" y="579593"/>
                </a:lnTo>
                <a:lnTo>
                  <a:pt x="5096510" y="596661"/>
                </a:lnTo>
                <a:lnTo>
                  <a:pt x="5238115" y="611595"/>
                </a:lnTo>
                <a:lnTo>
                  <a:pt x="5379720" y="625107"/>
                </a:lnTo>
                <a:lnTo>
                  <a:pt x="5521325" y="636486"/>
                </a:lnTo>
                <a:lnTo>
                  <a:pt x="5662930" y="645019"/>
                </a:lnTo>
                <a:lnTo>
                  <a:pt x="5805170" y="650709"/>
                </a:lnTo>
                <a:lnTo>
                  <a:pt x="5946775" y="654265"/>
                </a:lnTo>
                <a:lnTo>
                  <a:pt x="6088380" y="654976"/>
                </a:lnTo>
                <a:lnTo>
                  <a:pt x="6108065" y="654265"/>
                </a:lnTo>
                <a:lnTo>
                  <a:pt x="6128385" y="654976"/>
                </a:lnTo>
                <a:lnTo>
                  <a:pt x="6269990" y="654265"/>
                </a:lnTo>
                <a:lnTo>
                  <a:pt x="6411595" y="650709"/>
                </a:lnTo>
                <a:lnTo>
                  <a:pt x="6553835" y="645019"/>
                </a:lnTo>
                <a:lnTo>
                  <a:pt x="6695440" y="636486"/>
                </a:lnTo>
                <a:lnTo>
                  <a:pt x="6837045" y="625107"/>
                </a:lnTo>
                <a:lnTo>
                  <a:pt x="6978650" y="611595"/>
                </a:lnTo>
                <a:lnTo>
                  <a:pt x="7120255" y="596661"/>
                </a:lnTo>
                <a:lnTo>
                  <a:pt x="7261860" y="579593"/>
                </a:lnTo>
                <a:lnTo>
                  <a:pt x="7403465" y="561103"/>
                </a:lnTo>
                <a:lnTo>
                  <a:pt x="7545705" y="540479"/>
                </a:lnTo>
                <a:lnTo>
                  <a:pt x="7687310" y="518434"/>
                </a:lnTo>
                <a:lnTo>
                  <a:pt x="7828915" y="495676"/>
                </a:lnTo>
                <a:lnTo>
                  <a:pt x="7970520" y="471497"/>
                </a:lnTo>
                <a:lnTo>
                  <a:pt x="8112125" y="446607"/>
                </a:lnTo>
                <a:lnTo>
                  <a:pt x="8253730" y="421005"/>
                </a:lnTo>
                <a:lnTo>
                  <a:pt x="8395970" y="394692"/>
                </a:lnTo>
                <a:lnTo>
                  <a:pt x="8537575" y="367668"/>
                </a:lnTo>
                <a:lnTo>
                  <a:pt x="8679180" y="340644"/>
                </a:lnTo>
                <a:lnTo>
                  <a:pt x="8820785" y="314331"/>
                </a:lnTo>
                <a:lnTo>
                  <a:pt x="8962390" y="286596"/>
                </a:lnTo>
                <a:lnTo>
                  <a:pt x="9103995" y="260283"/>
                </a:lnTo>
                <a:lnTo>
                  <a:pt x="9246235" y="233971"/>
                </a:lnTo>
                <a:lnTo>
                  <a:pt x="9387840" y="208369"/>
                </a:lnTo>
                <a:lnTo>
                  <a:pt x="9529445" y="183479"/>
                </a:lnTo>
                <a:lnTo>
                  <a:pt x="9671050" y="159299"/>
                </a:lnTo>
                <a:lnTo>
                  <a:pt x="9812655" y="135831"/>
                </a:lnTo>
                <a:lnTo>
                  <a:pt x="9954260" y="114496"/>
                </a:lnTo>
                <a:lnTo>
                  <a:pt x="10096500" y="93873"/>
                </a:lnTo>
                <a:lnTo>
                  <a:pt x="10238105" y="75383"/>
                </a:lnTo>
                <a:lnTo>
                  <a:pt x="10379710" y="58315"/>
                </a:lnTo>
                <a:lnTo>
                  <a:pt x="10521315" y="42669"/>
                </a:lnTo>
                <a:lnTo>
                  <a:pt x="10662920" y="29869"/>
                </a:lnTo>
                <a:lnTo>
                  <a:pt x="10804525" y="18490"/>
                </a:lnTo>
                <a:lnTo>
                  <a:pt x="10946130" y="9956"/>
                </a:lnTo>
                <a:lnTo>
                  <a:pt x="11088370" y="3556"/>
                </a:lnTo>
                <a:lnTo>
                  <a:pt x="11229975" y="711"/>
                </a:lnTo>
                <a:lnTo>
                  <a:pt x="11371580" y="0"/>
                </a:lnTo>
                <a:lnTo>
                  <a:pt x="11513185" y="2845"/>
                </a:lnTo>
                <a:lnTo>
                  <a:pt x="11654790" y="7823"/>
                </a:lnTo>
                <a:lnTo>
                  <a:pt x="11796395" y="17068"/>
                </a:lnTo>
                <a:lnTo>
                  <a:pt x="11938635" y="29869"/>
                </a:lnTo>
                <a:lnTo>
                  <a:pt x="12080240" y="46225"/>
                </a:lnTo>
                <a:lnTo>
                  <a:pt x="12192000" y="61871"/>
                </a:lnTo>
                <a:lnTo>
                  <a:pt x="12192000" y="882546"/>
                </a:lnTo>
                <a:close/>
              </a:path>
            </a:pathLst>
          </a:custGeom>
          <a:solidFill>
            <a:srgbClr val="056EE1"/>
          </a:solidFill>
          <a:ln/>
        </p:spPr>
      </p:sp>
      <p:sp>
        <p:nvSpPr>
          <p:cNvPr id="7" name="Text 5"/>
          <p:cNvSpPr/>
          <p:nvPr/>
        </p:nvSpPr>
        <p:spPr>
          <a:xfrm>
            <a:off x="0" y="5594985"/>
            <a:ext cx="12192000" cy="12630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8" name="Image 0" descr="https://kimi-img.moonshot.cn/pub/slides/slides_tmpl/image/25-10-09-17:19:39-d3jnsaos8jdo4os5dlug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04490" y="962025"/>
            <a:ext cx="6382385" cy="6108065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2725420" y="2994025"/>
            <a:ext cx="6598920" cy="180784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5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从视觉到磁感：范式跃迁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11106785" y="693737"/>
            <a:ext cx="235520" cy="0"/>
          </a:xfrm>
          <a:prstGeom prst="line">
            <a:avLst/>
          </a:prstGeom>
          <a:noFill/>
          <a:ln w="31750">
            <a:solidFill>
              <a:srgbClr val="056EE1"/>
            </a:solidFill>
            <a:prstDash val="solid"/>
            <a:headEnd type="none"/>
            <a:tailEnd type="none"/>
          </a:ln>
        </p:spPr>
      </p:sp>
      <p:sp>
        <p:nvSpPr>
          <p:cNvPr id="11" name="Shape 8"/>
          <p:cNvSpPr/>
          <p:nvPr/>
        </p:nvSpPr>
        <p:spPr>
          <a:xfrm>
            <a:off x="11106785" y="754697"/>
            <a:ext cx="235520" cy="0"/>
          </a:xfrm>
          <a:prstGeom prst="line">
            <a:avLst/>
          </a:prstGeom>
          <a:noFill/>
          <a:ln w="31750">
            <a:solidFill>
              <a:srgbClr val="056EE1"/>
            </a:solidFill>
            <a:prstDash val="solid"/>
            <a:headEnd type="none"/>
            <a:tailEnd type="none"/>
          </a:ln>
        </p:spPr>
      </p:sp>
      <p:sp>
        <p:nvSpPr>
          <p:cNvPr id="12" name="Shape 9"/>
          <p:cNvSpPr/>
          <p:nvPr/>
        </p:nvSpPr>
        <p:spPr>
          <a:xfrm>
            <a:off x="11106785" y="815657"/>
            <a:ext cx="235520" cy="0"/>
          </a:xfrm>
          <a:prstGeom prst="line">
            <a:avLst/>
          </a:prstGeom>
          <a:noFill/>
          <a:ln w="31750">
            <a:solidFill>
              <a:srgbClr val="056EE1"/>
            </a:solidFill>
            <a:prstDash val="solid"/>
            <a:headEnd type="none"/>
            <a:tailEnd type="none"/>
          </a:ln>
        </p:spPr>
      </p:sp>
      <p:sp>
        <p:nvSpPr>
          <p:cNvPr id="13" name="Shape 10"/>
          <p:cNvSpPr/>
          <p:nvPr/>
        </p:nvSpPr>
        <p:spPr>
          <a:xfrm>
            <a:off x="2725420" y="1268730"/>
            <a:ext cx="6598920" cy="180784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2725420" y="1268730"/>
            <a:ext cx="6598920" cy="18078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12000" dirty="0">
                <a:solidFill>
                  <a:srgbClr val="056EE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3F4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09-17:19:43-d3jnsbos8jdo4os5dm3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1600200"/>
            <a:ext cx="12192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90000"/>
              </a:lnSpc>
              <a:buNone/>
            </a:pPr>
            <a:r>
              <a:rPr lang="en-US" sz="3600" dirty="0">
                <a:solidFill>
                  <a:srgbClr val="2E70C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视觉路标三大痛点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0" y="2311400"/>
            <a:ext cx="12192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传统视觉路标（如AprilTag）的固有缺陷催生了对“无视觉”定位方案的刚需。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54000" y="3022600"/>
            <a:ext cx="3695700" cy="2032000"/>
          </a:xfrm>
          <a:custGeom>
            <a:avLst/>
            <a:gdLst/>
            <a:ahLst/>
            <a:cxnLst/>
            <a:rect l="l" t="t" r="r" b="b"/>
            <a:pathLst>
              <a:path w="3695700" h="2032000">
                <a:moveTo>
                  <a:pt x="101600" y="0"/>
                </a:moveTo>
                <a:lnTo>
                  <a:pt x="3594100" y="0"/>
                </a:lnTo>
                <a:cubicBezTo>
                  <a:pt x="3650175" y="0"/>
                  <a:pt x="3695700" y="45525"/>
                  <a:pt x="3695700" y="101600"/>
                </a:cubicBezTo>
                <a:lnTo>
                  <a:pt x="3695700" y="1930400"/>
                </a:lnTo>
                <a:cubicBezTo>
                  <a:pt x="3695700" y="1986475"/>
                  <a:pt x="3650175" y="2032000"/>
                  <a:pt x="3594100" y="2032000"/>
                </a:cubicBezTo>
                <a:lnTo>
                  <a:pt x="101600" y="2032000"/>
                </a:lnTo>
                <a:cubicBezTo>
                  <a:pt x="45525" y="2032000"/>
                  <a:pt x="0" y="1986475"/>
                  <a:pt x="0" y="1930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4A89DC">
              <a:alpha val="10196"/>
            </a:srgbClr>
          </a:solidFill>
          <a:ln/>
        </p:spPr>
      </p:sp>
      <p:sp>
        <p:nvSpPr>
          <p:cNvPr id="6" name="Shape 3"/>
          <p:cNvSpPr/>
          <p:nvPr/>
        </p:nvSpPr>
        <p:spPr>
          <a:xfrm>
            <a:off x="1842452" y="3246120"/>
            <a:ext cx="514350" cy="457200"/>
          </a:xfrm>
          <a:custGeom>
            <a:avLst/>
            <a:gdLst/>
            <a:ahLst/>
            <a:cxnLst/>
            <a:rect l="l" t="t" r="r" b="b"/>
            <a:pathLst>
              <a:path w="514350" h="457200">
                <a:moveTo>
                  <a:pt x="36612" y="-22235"/>
                </a:moveTo>
                <a:cubicBezTo>
                  <a:pt x="28218" y="-30629"/>
                  <a:pt x="14645" y="-30629"/>
                  <a:pt x="6340" y="-22235"/>
                </a:cubicBezTo>
                <a:cubicBezTo>
                  <a:pt x="-1965" y="-13841"/>
                  <a:pt x="-2054" y="-268"/>
                  <a:pt x="6251" y="8126"/>
                </a:cubicBezTo>
                <a:lnTo>
                  <a:pt x="477738" y="479614"/>
                </a:lnTo>
                <a:cubicBezTo>
                  <a:pt x="486132" y="488007"/>
                  <a:pt x="499705" y="488007"/>
                  <a:pt x="508010" y="479614"/>
                </a:cubicBezTo>
                <a:cubicBezTo>
                  <a:pt x="516315" y="471220"/>
                  <a:pt x="516404" y="457646"/>
                  <a:pt x="508010" y="449342"/>
                </a:cubicBezTo>
                <a:lnTo>
                  <a:pt x="421928" y="363260"/>
                </a:lnTo>
                <a:cubicBezTo>
                  <a:pt x="424339" y="361117"/>
                  <a:pt x="426750" y="358973"/>
                  <a:pt x="429071" y="356830"/>
                </a:cubicBezTo>
                <a:cubicBezTo>
                  <a:pt x="470862" y="317986"/>
                  <a:pt x="498812" y="271641"/>
                  <a:pt x="512118" y="239762"/>
                </a:cubicBezTo>
                <a:cubicBezTo>
                  <a:pt x="515064" y="232708"/>
                  <a:pt x="515064" y="224850"/>
                  <a:pt x="512118" y="217795"/>
                </a:cubicBezTo>
                <a:cubicBezTo>
                  <a:pt x="498812" y="185916"/>
                  <a:pt x="470862" y="139482"/>
                  <a:pt x="429071" y="100727"/>
                </a:cubicBezTo>
                <a:cubicBezTo>
                  <a:pt x="387013" y="61704"/>
                  <a:pt x="329238" y="28754"/>
                  <a:pt x="257086" y="28754"/>
                </a:cubicBezTo>
                <a:cubicBezTo>
                  <a:pt x="206365" y="28754"/>
                  <a:pt x="162788" y="45006"/>
                  <a:pt x="126712" y="68223"/>
                </a:cubicBezTo>
                <a:lnTo>
                  <a:pt x="36612" y="-22235"/>
                </a:lnTo>
                <a:close/>
                <a:moveTo>
                  <a:pt x="182612" y="123855"/>
                </a:moveTo>
                <a:cubicBezTo>
                  <a:pt x="203597" y="108853"/>
                  <a:pt x="229404" y="100012"/>
                  <a:pt x="257175" y="100012"/>
                </a:cubicBezTo>
                <a:cubicBezTo>
                  <a:pt x="328166" y="100012"/>
                  <a:pt x="385763" y="157609"/>
                  <a:pt x="385763" y="228600"/>
                </a:cubicBezTo>
                <a:cubicBezTo>
                  <a:pt x="385763" y="256371"/>
                  <a:pt x="376922" y="282089"/>
                  <a:pt x="361920" y="303163"/>
                </a:cubicBezTo>
                <a:lnTo>
                  <a:pt x="330934" y="272177"/>
                </a:lnTo>
                <a:cubicBezTo>
                  <a:pt x="342275" y="253067"/>
                  <a:pt x="346115" y="229582"/>
                  <a:pt x="339953" y="206365"/>
                </a:cubicBezTo>
                <a:cubicBezTo>
                  <a:pt x="327720" y="160645"/>
                  <a:pt x="280660" y="133499"/>
                  <a:pt x="234940" y="145733"/>
                </a:cubicBezTo>
                <a:cubicBezTo>
                  <a:pt x="227261" y="147786"/>
                  <a:pt x="220028" y="150822"/>
                  <a:pt x="213509" y="154662"/>
                </a:cubicBezTo>
                <a:lnTo>
                  <a:pt x="182523" y="123676"/>
                </a:lnTo>
                <a:close/>
                <a:moveTo>
                  <a:pt x="290483" y="352812"/>
                </a:moveTo>
                <a:cubicBezTo>
                  <a:pt x="279856" y="355669"/>
                  <a:pt x="268694" y="357188"/>
                  <a:pt x="257175" y="357188"/>
                </a:cubicBezTo>
                <a:cubicBezTo>
                  <a:pt x="186184" y="357188"/>
                  <a:pt x="128588" y="299591"/>
                  <a:pt x="128588" y="228600"/>
                </a:cubicBezTo>
                <a:cubicBezTo>
                  <a:pt x="128588" y="217081"/>
                  <a:pt x="130106" y="205919"/>
                  <a:pt x="132963" y="195292"/>
                </a:cubicBezTo>
                <a:lnTo>
                  <a:pt x="61972" y="124301"/>
                </a:lnTo>
                <a:cubicBezTo>
                  <a:pt x="32861" y="157163"/>
                  <a:pt x="12859" y="191988"/>
                  <a:pt x="2232" y="217616"/>
                </a:cubicBezTo>
                <a:cubicBezTo>
                  <a:pt x="-714" y="224671"/>
                  <a:pt x="-714" y="232529"/>
                  <a:pt x="2232" y="239584"/>
                </a:cubicBezTo>
                <a:cubicBezTo>
                  <a:pt x="15538" y="271463"/>
                  <a:pt x="43488" y="317897"/>
                  <a:pt x="85279" y="356652"/>
                </a:cubicBezTo>
                <a:cubicBezTo>
                  <a:pt x="127337" y="395674"/>
                  <a:pt x="185112" y="428625"/>
                  <a:pt x="257264" y="428625"/>
                </a:cubicBezTo>
                <a:cubicBezTo>
                  <a:pt x="290572" y="428625"/>
                  <a:pt x="320844" y="421571"/>
                  <a:pt x="347901" y="410230"/>
                </a:cubicBezTo>
                <a:lnTo>
                  <a:pt x="290572" y="352901"/>
                </a:lnTo>
                <a:close/>
              </a:path>
            </a:pathLst>
          </a:custGeom>
          <a:solidFill>
            <a:srgbClr val="4A89DC"/>
          </a:solidFill>
          <a:ln/>
        </p:spPr>
      </p:sp>
      <p:sp>
        <p:nvSpPr>
          <p:cNvPr id="7" name="Text 4"/>
          <p:cNvSpPr/>
          <p:nvPr/>
        </p:nvSpPr>
        <p:spPr>
          <a:xfrm>
            <a:off x="1337628" y="3886200"/>
            <a:ext cx="1524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20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可靠性低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457200" y="4343400"/>
            <a:ext cx="32893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易受</a:t>
            </a:r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highlight>
                  <a:srgbClr val="81B0E9">
                    <a:alpha val="50196"/>
                  </a:srgbClr>
                </a:highlight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遮挡 </a:t>
            </a:r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与光线影响，4.38%灰尘遮挡即可使识别率降至</a:t>
            </a:r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2E70C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0%</a:t>
            </a:r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。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4250214" y="3225800"/>
            <a:ext cx="3695700" cy="2032000"/>
          </a:xfrm>
          <a:custGeom>
            <a:avLst/>
            <a:gdLst/>
            <a:ahLst/>
            <a:cxnLst/>
            <a:rect l="l" t="t" r="r" b="b"/>
            <a:pathLst>
              <a:path w="3695700" h="2032000">
                <a:moveTo>
                  <a:pt x="101600" y="0"/>
                </a:moveTo>
                <a:lnTo>
                  <a:pt x="3594100" y="0"/>
                </a:lnTo>
                <a:cubicBezTo>
                  <a:pt x="3650175" y="0"/>
                  <a:pt x="3695700" y="45525"/>
                  <a:pt x="3695700" y="101600"/>
                </a:cubicBezTo>
                <a:lnTo>
                  <a:pt x="3695700" y="1930400"/>
                </a:lnTo>
                <a:cubicBezTo>
                  <a:pt x="3695700" y="1986475"/>
                  <a:pt x="3650175" y="2032000"/>
                  <a:pt x="3594100" y="2032000"/>
                </a:cubicBezTo>
                <a:lnTo>
                  <a:pt x="101600" y="2032000"/>
                </a:lnTo>
                <a:cubicBezTo>
                  <a:pt x="45525" y="2032000"/>
                  <a:pt x="0" y="1986475"/>
                  <a:pt x="0" y="1930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4A89DC">
              <a:alpha val="10196"/>
            </a:srgbClr>
          </a:solidFill>
          <a:ln/>
        </p:spPr>
      </p:sp>
      <p:sp>
        <p:nvSpPr>
          <p:cNvPr id="10" name="Shape 7"/>
          <p:cNvSpPr/>
          <p:nvPr/>
        </p:nvSpPr>
        <p:spPr>
          <a:xfrm>
            <a:off x="5810091" y="3449320"/>
            <a:ext cx="571500" cy="457200"/>
          </a:xfrm>
          <a:custGeom>
            <a:avLst/>
            <a:gdLst/>
            <a:ahLst/>
            <a:cxnLst/>
            <a:rect l="l" t="t" r="r" b="b"/>
            <a:pathLst>
              <a:path w="571500" h="457200">
                <a:moveTo>
                  <a:pt x="100013" y="142875"/>
                </a:moveTo>
                <a:cubicBezTo>
                  <a:pt x="92154" y="142875"/>
                  <a:pt x="85725" y="149304"/>
                  <a:pt x="85725" y="157163"/>
                </a:cubicBezTo>
                <a:lnTo>
                  <a:pt x="85725" y="357188"/>
                </a:lnTo>
                <a:cubicBezTo>
                  <a:pt x="85725" y="365046"/>
                  <a:pt x="92154" y="371475"/>
                  <a:pt x="100013" y="371475"/>
                </a:cubicBezTo>
                <a:lnTo>
                  <a:pt x="471488" y="371475"/>
                </a:lnTo>
                <a:cubicBezTo>
                  <a:pt x="479346" y="371475"/>
                  <a:pt x="485775" y="365046"/>
                  <a:pt x="485775" y="357188"/>
                </a:cubicBezTo>
                <a:lnTo>
                  <a:pt x="485775" y="157163"/>
                </a:lnTo>
                <a:cubicBezTo>
                  <a:pt x="485775" y="149304"/>
                  <a:pt x="479346" y="142875"/>
                  <a:pt x="471488" y="142875"/>
                </a:cubicBezTo>
                <a:lnTo>
                  <a:pt x="100013" y="142875"/>
                </a:lnTo>
                <a:close/>
                <a:moveTo>
                  <a:pt x="28575" y="157163"/>
                </a:moveTo>
                <a:cubicBezTo>
                  <a:pt x="28575" y="117693"/>
                  <a:pt x="60543" y="85725"/>
                  <a:pt x="100013" y="85725"/>
                </a:cubicBezTo>
                <a:lnTo>
                  <a:pt x="471488" y="85725"/>
                </a:lnTo>
                <a:cubicBezTo>
                  <a:pt x="510957" y="85725"/>
                  <a:pt x="542925" y="117693"/>
                  <a:pt x="542925" y="157163"/>
                </a:cubicBezTo>
                <a:lnTo>
                  <a:pt x="542925" y="200025"/>
                </a:lnTo>
                <a:cubicBezTo>
                  <a:pt x="558731" y="200025"/>
                  <a:pt x="571500" y="212794"/>
                  <a:pt x="571500" y="228600"/>
                </a:cubicBezTo>
                <a:lnTo>
                  <a:pt x="571500" y="285750"/>
                </a:lnTo>
                <a:cubicBezTo>
                  <a:pt x="571500" y="301556"/>
                  <a:pt x="558731" y="314325"/>
                  <a:pt x="542925" y="314325"/>
                </a:cubicBezTo>
                <a:lnTo>
                  <a:pt x="542925" y="357188"/>
                </a:lnTo>
                <a:cubicBezTo>
                  <a:pt x="542925" y="396657"/>
                  <a:pt x="510957" y="428625"/>
                  <a:pt x="471488" y="428625"/>
                </a:cubicBezTo>
                <a:lnTo>
                  <a:pt x="100013" y="428625"/>
                </a:lnTo>
                <a:cubicBezTo>
                  <a:pt x="60543" y="428625"/>
                  <a:pt x="28575" y="396657"/>
                  <a:pt x="28575" y="357188"/>
                </a:cubicBezTo>
                <a:lnTo>
                  <a:pt x="28575" y="157163"/>
                </a:lnTo>
                <a:close/>
              </a:path>
            </a:pathLst>
          </a:custGeom>
          <a:solidFill>
            <a:srgbClr val="4A89DC"/>
          </a:solidFill>
          <a:ln/>
        </p:spPr>
      </p:sp>
      <p:sp>
        <p:nvSpPr>
          <p:cNvPr id="11" name="Text 8"/>
          <p:cNvSpPr/>
          <p:nvPr/>
        </p:nvSpPr>
        <p:spPr>
          <a:xfrm>
            <a:off x="5333841" y="4089400"/>
            <a:ext cx="1524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20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能耗高昂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4453414" y="4546600"/>
            <a:ext cx="32893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高帧率相机与视觉算法功耗高达</a:t>
            </a:r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2E70C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9W</a:t>
            </a:r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，远超微型机器人</a:t>
            </a:r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2E70C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pan&gt;</a:t>
            </a:r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的感知预算。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8246428" y="3022600"/>
            <a:ext cx="3695700" cy="2032000"/>
          </a:xfrm>
          <a:custGeom>
            <a:avLst/>
            <a:gdLst/>
            <a:ahLst/>
            <a:cxnLst/>
            <a:rect l="l" t="t" r="r" b="b"/>
            <a:pathLst>
              <a:path w="3695700" h="2032000">
                <a:moveTo>
                  <a:pt x="101600" y="0"/>
                </a:moveTo>
                <a:lnTo>
                  <a:pt x="3594100" y="0"/>
                </a:lnTo>
                <a:cubicBezTo>
                  <a:pt x="3650175" y="0"/>
                  <a:pt x="3695700" y="45525"/>
                  <a:pt x="3695700" y="101600"/>
                </a:cubicBezTo>
                <a:lnTo>
                  <a:pt x="3695700" y="1930400"/>
                </a:lnTo>
                <a:cubicBezTo>
                  <a:pt x="3695700" y="1986475"/>
                  <a:pt x="3650175" y="2032000"/>
                  <a:pt x="3594100" y="2032000"/>
                </a:cubicBezTo>
                <a:lnTo>
                  <a:pt x="101600" y="2032000"/>
                </a:lnTo>
                <a:cubicBezTo>
                  <a:pt x="45525" y="2032000"/>
                  <a:pt x="0" y="1986475"/>
                  <a:pt x="0" y="1930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4A89DC">
              <a:alpha val="10196"/>
            </a:srgbClr>
          </a:solidFill>
          <a:ln/>
        </p:spPr>
      </p:sp>
      <p:sp>
        <p:nvSpPr>
          <p:cNvPr id="14" name="Shape 11"/>
          <p:cNvSpPr/>
          <p:nvPr/>
        </p:nvSpPr>
        <p:spPr>
          <a:xfrm>
            <a:off x="9892030" y="3246120"/>
            <a:ext cx="400050" cy="457200"/>
          </a:xfrm>
          <a:custGeom>
            <a:avLst/>
            <a:gdLst/>
            <a:ahLst/>
            <a:cxnLst/>
            <a:rect l="l" t="t" r="r" b="b"/>
            <a:pathLst>
              <a:path w="400050" h="457200">
                <a:moveTo>
                  <a:pt x="152698" y="-14287"/>
                </a:moveTo>
                <a:cubicBezTo>
                  <a:pt x="120194" y="-14287"/>
                  <a:pt x="101084" y="37773"/>
                  <a:pt x="91708" y="85725"/>
                </a:cubicBezTo>
                <a:lnTo>
                  <a:pt x="64294" y="85725"/>
                </a:lnTo>
                <a:cubicBezTo>
                  <a:pt x="52417" y="85725"/>
                  <a:pt x="42863" y="95280"/>
                  <a:pt x="42863" y="107156"/>
                </a:cubicBezTo>
                <a:cubicBezTo>
                  <a:pt x="42863" y="119033"/>
                  <a:pt x="52417" y="128588"/>
                  <a:pt x="64294" y="128588"/>
                </a:cubicBezTo>
                <a:lnTo>
                  <a:pt x="85725" y="128588"/>
                </a:lnTo>
                <a:lnTo>
                  <a:pt x="85725" y="157163"/>
                </a:lnTo>
                <a:cubicBezTo>
                  <a:pt x="85725" y="172343"/>
                  <a:pt x="88672" y="186809"/>
                  <a:pt x="94030" y="200025"/>
                </a:cubicBezTo>
                <a:lnTo>
                  <a:pt x="85725" y="200025"/>
                </a:lnTo>
                <a:lnTo>
                  <a:pt x="85725" y="200025"/>
                </a:lnTo>
                <a:lnTo>
                  <a:pt x="67419" y="200025"/>
                </a:lnTo>
                <a:cubicBezTo>
                  <a:pt x="53846" y="200025"/>
                  <a:pt x="42863" y="211009"/>
                  <a:pt x="42863" y="224582"/>
                </a:cubicBezTo>
                <a:cubicBezTo>
                  <a:pt x="42863" y="227261"/>
                  <a:pt x="43309" y="229850"/>
                  <a:pt x="44113" y="232350"/>
                </a:cubicBezTo>
                <a:lnTo>
                  <a:pt x="69919" y="309682"/>
                </a:lnTo>
                <a:cubicBezTo>
                  <a:pt x="35897" y="338971"/>
                  <a:pt x="14288" y="382280"/>
                  <a:pt x="14288" y="430679"/>
                </a:cubicBezTo>
                <a:cubicBezTo>
                  <a:pt x="14288" y="445324"/>
                  <a:pt x="26164" y="457200"/>
                  <a:pt x="40809" y="457200"/>
                </a:cubicBezTo>
                <a:lnTo>
                  <a:pt x="359241" y="457200"/>
                </a:lnTo>
                <a:cubicBezTo>
                  <a:pt x="373886" y="457200"/>
                  <a:pt x="385763" y="445324"/>
                  <a:pt x="385763" y="430679"/>
                </a:cubicBezTo>
                <a:cubicBezTo>
                  <a:pt x="385763" y="382280"/>
                  <a:pt x="364153" y="338971"/>
                  <a:pt x="330131" y="309771"/>
                </a:cubicBezTo>
                <a:lnTo>
                  <a:pt x="355937" y="232440"/>
                </a:lnTo>
                <a:cubicBezTo>
                  <a:pt x="356741" y="229939"/>
                  <a:pt x="357187" y="227350"/>
                  <a:pt x="357187" y="224671"/>
                </a:cubicBezTo>
                <a:cubicBezTo>
                  <a:pt x="357187" y="211098"/>
                  <a:pt x="346204" y="200114"/>
                  <a:pt x="332631" y="200114"/>
                </a:cubicBezTo>
                <a:lnTo>
                  <a:pt x="314325" y="200114"/>
                </a:lnTo>
                <a:lnTo>
                  <a:pt x="314325" y="200114"/>
                </a:lnTo>
                <a:lnTo>
                  <a:pt x="306020" y="200114"/>
                </a:lnTo>
                <a:cubicBezTo>
                  <a:pt x="311378" y="186898"/>
                  <a:pt x="314325" y="172432"/>
                  <a:pt x="314325" y="157252"/>
                </a:cubicBezTo>
                <a:lnTo>
                  <a:pt x="314325" y="128677"/>
                </a:lnTo>
                <a:lnTo>
                  <a:pt x="335756" y="128677"/>
                </a:lnTo>
                <a:cubicBezTo>
                  <a:pt x="347633" y="128677"/>
                  <a:pt x="357187" y="119122"/>
                  <a:pt x="357187" y="107246"/>
                </a:cubicBezTo>
                <a:cubicBezTo>
                  <a:pt x="357187" y="95369"/>
                  <a:pt x="347633" y="85814"/>
                  <a:pt x="335756" y="85814"/>
                </a:cubicBezTo>
                <a:lnTo>
                  <a:pt x="308342" y="85814"/>
                </a:lnTo>
                <a:cubicBezTo>
                  <a:pt x="299055" y="37862"/>
                  <a:pt x="279856" y="-14198"/>
                  <a:pt x="247352" y="-14198"/>
                </a:cubicBezTo>
                <a:cubicBezTo>
                  <a:pt x="238780" y="-14198"/>
                  <a:pt x="230386" y="-10716"/>
                  <a:pt x="222796" y="-6876"/>
                </a:cubicBezTo>
                <a:cubicBezTo>
                  <a:pt x="215473" y="-3215"/>
                  <a:pt x="206365" y="89"/>
                  <a:pt x="200025" y="89"/>
                </a:cubicBezTo>
                <a:cubicBezTo>
                  <a:pt x="193685" y="89"/>
                  <a:pt x="184577" y="-3215"/>
                  <a:pt x="177254" y="-6876"/>
                </a:cubicBezTo>
                <a:cubicBezTo>
                  <a:pt x="169664" y="-10805"/>
                  <a:pt x="161270" y="-14287"/>
                  <a:pt x="152698" y="-14287"/>
                </a:cubicBezTo>
                <a:close/>
                <a:moveTo>
                  <a:pt x="236369" y="418267"/>
                </a:moveTo>
                <a:lnTo>
                  <a:pt x="214223" y="354955"/>
                </a:lnTo>
                <a:lnTo>
                  <a:pt x="239137" y="325934"/>
                </a:lnTo>
                <a:cubicBezTo>
                  <a:pt x="241548" y="323076"/>
                  <a:pt x="242887" y="319504"/>
                  <a:pt x="242887" y="315754"/>
                </a:cubicBezTo>
                <a:cubicBezTo>
                  <a:pt x="242887" y="307092"/>
                  <a:pt x="235922" y="300127"/>
                  <a:pt x="227261" y="300127"/>
                </a:cubicBezTo>
                <a:lnTo>
                  <a:pt x="172789" y="300127"/>
                </a:lnTo>
                <a:cubicBezTo>
                  <a:pt x="164128" y="300127"/>
                  <a:pt x="157162" y="307092"/>
                  <a:pt x="157162" y="315754"/>
                </a:cubicBezTo>
                <a:cubicBezTo>
                  <a:pt x="157162" y="319504"/>
                  <a:pt x="158502" y="323076"/>
                  <a:pt x="160913" y="325934"/>
                </a:cubicBezTo>
                <a:lnTo>
                  <a:pt x="185827" y="354955"/>
                </a:lnTo>
                <a:lnTo>
                  <a:pt x="163681" y="418267"/>
                </a:lnTo>
                <a:lnTo>
                  <a:pt x="112782" y="257175"/>
                </a:lnTo>
                <a:lnTo>
                  <a:pt x="144661" y="257175"/>
                </a:lnTo>
                <a:cubicBezTo>
                  <a:pt x="161092" y="266283"/>
                  <a:pt x="179933" y="271463"/>
                  <a:pt x="200025" y="271463"/>
                </a:cubicBezTo>
                <a:cubicBezTo>
                  <a:pt x="220117" y="271463"/>
                  <a:pt x="238958" y="266283"/>
                  <a:pt x="255389" y="257175"/>
                </a:cubicBezTo>
                <a:lnTo>
                  <a:pt x="287268" y="257175"/>
                </a:lnTo>
                <a:lnTo>
                  <a:pt x="236369" y="418267"/>
                </a:lnTo>
                <a:close/>
                <a:moveTo>
                  <a:pt x="200025" y="228600"/>
                </a:moveTo>
                <a:cubicBezTo>
                  <a:pt x="169039" y="228600"/>
                  <a:pt x="142696" y="208865"/>
                  <a:pt x="132784" y="181273"/>
                </a:cubicBezTo>
                <a:cubicBezTo>
                  <a:pt x="137874" y="184130"/>
                  <a:pt x="143768" y="185738"/>
                  <a:pt x="150019" y="185738"/>
                </a:cubicBezTo>
                <a:lnTo>
                  <a:pt x="161092" y="185738"/>
                </a:lnTo>
                <a:cubicBezTo>
                  <a:pt x="175826" y="185738"/>
                  <a:pt x="188863" y="176272"/>
                  <a:pt x="193506" y="162342"/>
                </a:cubicBezTo>
                <a:cubicBezTo>
                  <a:pt x="195560" y="156091"/>
                  <a:pt x="204401" y="156091"/>
                  <a:pt x="206454" y="162342"/>
                </a:cubicBezTo>
                <a:cubicBezTo>
                  <a:pt x="211098" y="176272"/>
                  <a:pt x="224224" y="185738"/>
                  <a:pt x="238869" y="185738"/>
                </a:cubicBezTo>
                <a:lnTo>
                  <a:pt x="249942" y="185738"/>
                </a:lnTo>
                <a:cubicBezTo>
                  <a:pt x="256193" y="185738"/>
                  <a:pt x="262086" y="184130"/>
                  <a:pt x="267176" y="181273"/>
                </a:cubicBezTo>
                <a:cubicBezTo>
                  <a:pt x="257264" y="208865"/>
                  <a:pt x="230922" y="228600"/>
                  <a:pt x="199936" y="228600"/>
                </a:cubicBezTo>
                <a:close/>
              </a:path>
            </a:pathLst>
          </a:custGeom>
          <a:solidFill>
            <a:srgbClr val="4A89DC"/>
          </a:solidFill>
          <a:ln/>
        </p:spPr>
      </p:sp>
      <p:sp>
        <p:nvSpPr>
          <p:cNvPr id="15" name="Text 12"/>
          <p:cNvSpPr/>
          <p:nvPr/>
        </p:nvSpPr>
        <p:spPr>
          <a:xfrm>
            <a:off x="9330055" y="3886200"/>
            <a:ext cx="1524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20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隐私风险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8449628" y="4343400"/>
            <a:ext cx="32893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持续拍摄私密空间，存在严重的</a:t>
            </a:r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highlight>
                  <a:srgbClr val="81B0E9">
                    <a:alpha val="50196"/>
                  </a:srgbClr>
                </a:highlight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数据泄露 </a:t>
            </a:r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风险，引发用户信任危机。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3F4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09-17:19:43-d3jnsbos8jdo4os5dm3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1117600"/>
            <a:ext cx="5181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90000"/>
              </a:lnSpc>
              <a:buNone/>
            </a:pPr>
            <a:r>
              <a:rPr lang="en-US" sz="3600" dirty="0">
                <a:solidFill>
                  <a:srgbClr val="2E70C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磁感知为何能接班？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1828800"/>
            <a:ext cx="46736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静磁场感知以其独特的物理特性，为无视觉定位提供了坚实的物理基础。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355600" y="28448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cubicBezTo>
                  <a:pt x="155138" y="0"/>
                  <a:pt x="157877" y="595"/>
                  <a:pt x="160377" y="1726"/>
                </a:cubicBezTo>
                <a:lnTo>
                  <a:pt x="272534" y="49292"/>
                </a:lnTo>
                <a:cubicBezTo>
                  <a:pt x="285631" y="54828"/>
                  <a:pt x="295394" y="67747"/>
                  <a:pt x="295335" y="83344"/>
                </a:cubicBezTo>
                <a:cubicBezTo>
                  <a:pt x="295037" y="142399"/>
                  <a:pt x="270748" y="250448"/>
                  <a:pt x="168176" y="299561"/>
                </a:cubicBezTo>
                <a:cubicBezTo>
                  <a:pt x="158234" y="304324"/>
                  <a:pt x="146685" y="304324"/>
                  <a:pt x="136743" y="299561"/>
                </a:cubicBezTo>
                <a:cubicBezTo>
                  <a:pt x="34111" y="250448"/>
                  <a:pt x="9882" y="142399"/>
                  <a:pt x="9585" y="83344"/>
                </a:cubicBezTo>
                <a:cubicBezTo>
                  <a:pt x="9525" y="67747"/>
                  <a:pt x="19288" y="54828"/>
                  <a:pt x="32385" y="49292"/>
                </a:cubicBezTo>
                <a:lnTo>
                  <a:pt x="144482" y="1726"/>
                </a:lnTo>
                <a:cubicBezTo>
                  <a:pt x="146983" y="595"/>
                  <a:pt x="149662" y="0"/>
                  <a:pt x="152400" y="0"/>
                </a:cubicBezTo>
                <a:close/>
                <a:moveTo>
                  <a:pt x="152400" y="39767"/>
                </a:moveTo>
                <a:lnTo>
                  <a:pt x="152400" y="264855"/>
                </a:lnTo>
                <a:cubicBezTo>
                  <a:pt x="234553" y="225088"/>
                  <a:pt x="256639" y="136981"/>
                  <a:pt x="257175" y="84237"/>
                </a:cubicBezTo>
                <a:lnTo>
                  <a:pt x="152400" y="39826"/>
                </a:lnTo>
                <a:lnTo>
                  <a:pt x="152400" y="39826"/>
                </a:lnTo>
                <a:close/>
              </a:path>
            </a:pathLst>
          </a:custGeom>
          <a:solidFill>
            <a:srgbClr val="4A89DC"/>
          </a:solidFill>
          <a:ln/>
        </p:spPr>
      </p:sp>
      <p:sp>
        <p:nvSpPr>
          <p:cNvPr id="6" name="Text 3"/>
          <p:cNvSpPr/>
          <p:nvPr/>
        </p:nvSpPr>
        <p:spPr>
          <a:xfrm>
            <a:off x="762000" y="2743200"/>
            <a:ext cx="4673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高可靠性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62000" y="3098800"/>
            <a:ext cx="4165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穿透非磁性材料，</a:t>
            </a:r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highlight>
                  <a:srgbClr val="81B0E9">
                    <a:alpha val="50196"/>
                  </a:srgbClr>
                </a:highlight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抗NLOS遮挡 </a:t>
            </a:r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，不受光线与灰尘影响。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355600" y="39116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280571" y="3989"/>
                </a:moveTo>
                <a:cubicBezTo>
                  <a:pt x="284381" y="357"/>
                  <a:pt x="289917" y="-952"/>
                  <a:pt x="295037" y="714"/>
                </a:cubicBezTo>
                <a:cubicBezTo>
                  <a:pt x="300871" y="2679"/>
                  <a:pt x="304800" y="8156"/>
                  <a:pt x="304800" y="14288"/>
                </a:cubicBezTo>
                <a:lnTo>
                  <a:pt x="304800" y="125551"/>
                </a:lnTo>
                <a:cubicBezTo>
                  <a:pt x="304800" y="203656"/>
                  <a:pt x="240447" y="266700"/>
                  <a:pt x="162639" y="266700"/>
                </a:cubicBezTo>
                <a:cubicBezTo>
                  <a:pt x="116800" y="266700"/>
                  <a:pt x="77272" y="237232"/>
                  <a:pt x="62925" y="196036"/>
                </a:cubicBezTo>
                <a:cubicBezTo>
                  <a:pt x="41850" y="214372"/>
                  <a:pt x="28575" y="241340"/>
                  <a:pt x="28575" y="271463"/>
                </a:cubicBezTo>
                <a:cubicBezTo>
                  <a:pt x="28575" y="279380"/>
                  <a:pt x="22205" y="285750"/>
                  <a:pt x="14287" y="285750"/>
                </a:cubicBezTo>
                <a:cubicBezTo>
                  <a:pt x="6370" y="285750"/>
                  <a:pt x="0" y="279380"/>
                  <a:pt x="0" y="271463"/>
                </a:cubicBezTo>
                <a:cubicBezTo>
                  <a:pt x="0" y="226874"/>
                  <a:pt x="22741" y="187583"/>
                  <a:pt x="57210" y="164485"/>
                </a:cubicBezTo>
                <a:cubicBezTo>
                  <a:pt x="78224" y="150435"/>
                  <a:pt x="103287" y="142875"/>
                  <a:pt x="128588" y="142875"/>
                </a:cubicBezTo>
                <a:lnTo>
                  <a:pt x="176212" y="142875"/>
                </a:lnTo>
                <a:cubicBezTo>
                  <a:pt x="184130" y="142875"/>
                  <a:pt x="190500" y="136505"/>
                  <a:pt x="190500" y="128588"/>
                </a:cubicBezTo>
                <a:cubicBezTo>
                  <a:pt x="190500" y="120670"/>
                  <a:pt x="184130" y="114300"/>
                  <a:pt x="176212" y="114300"/>
                </a:cubicBezTo>
                <a:lnTo>
                  <a:pt x="128588" y="114300"/>
                </a:lnTo>
                <a:cubicBezTo>
                  <a:pt x="104954" y="114300"/>
                  <a:pt x="82570" y="119539"/>
                  <a:pt x="62508" y="128885"/>
                </a:cubicBezTo>
                <a:cubicBezTo>
                  <a:pt x="76379" y="87213"/>
                  <a:pt x="115610" y="57150"/>
                  <a:pt x="161925" y="57150"/>
                </a:cubicBezTo>
                <a:cubicBezTo>
                  <a:pt x="201454" y="57150"/>
                  <a:pt x="230862" y="43994"/>
                  <a:pt x="250448" y="30956"/>
                </a:cubicBezTo>
                <a:cubicBezTo>
                  <a:pt x="261878" y="23336"/>
                  <a:pt x="271582" y="14228"/>
                  <a:pt x="280630" y="3989"/>
                </a:cubicBezTo>
                <a:close/>
              </a:path>
            </a:pathLst>
          </a:custGeom>
          <a:solidFill>
            <a:srgbClr val="4A89DC"/>
          </a:solidFill>
          <a:ln/>
        </p:spPr>
      </p:sp>
      <p:sp>
        <p:nvSpPr>
          <p:cNvPr id="9" name="Text 6"/>
          <p:cNvSpPr/>
          <p:nvPr/>
        </p:nvSpPr>
        <p:spPr>
          <a:xfrm>
            <a:off x="762000" y="3810000"/>
            <a:ext cx="4673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超低功耗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762000" y="4165600"/>
            <a:ext cx="4165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霍尔元件功耗</a:t>
            </a:r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2E70C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pan&gt;</a:t>
            </a:r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，瞬态采样即可定位，适合电池受限平台。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393700" y="497840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76200" y="57150"/>
                </a:moveTo>
                <a:lnTo>
                  <a:pt x="76200" y="95250"/>
                </a:lnTo>
                <a:lnTo>
                  <a:pt x="152400" y="95250"/>
                </a:lnTo>
                <a:lnTo>
                  <a:pt x="152400" y="57150"/>
                </a:lnTo>
                <a:cubicBezTo>
                  <a:pt x="152400" y="36135"/>
                  <a:pt x="135315" y="19050"/>
                  <a:pt x="114300" y="19050"/>
                </a:cubicBezTo>
                <a:cubicBezTo>
                  <a:pt x="93285" y="19050"/>
                  <a:pt x="76200" y="36135"/>
                  <a:pt x="76200" y="57150"/>
                </a:cubicBezTo>
                <a:close/>
                <a:moveTo>
                  <a:pt x="38100" y="95250"/>
                </a:moveTo>
                <a:lnTo>
                  <a:pt x="38100" y="57150"/>
                </a:lnTo>
                <a:cubicBezTo>
                  <a:pt x="38100" y="15061"/>
                  <a:pt x="72211" y="-19050"/>
                  <a:pt x="114300" y="-19050"/>
                </a:cubicBezTo>
                <a:cubicBezTo>
                  <a:pt x="156389" y="-19050"/>
                  <a:pt x="190500" y="15061"/>
                  <a:pt x="190500" y="57150"/>
                </a:cubicBezTo>
                <a:lnTo>
                  <a:pt x="190500" y="95250"/>
                </a:lnTo>
                <a:cubicBezTo>
                  <a:pt x="211515" y="95250"/>
                  <a:pt x="228600" y="112335"/>
                  <a:pt x="228600" y="133350"/>
                </a:cubicBezTo>
                <a:lnTo>
                  <a:pt x="228600" y="266700"/>
                </a:lnTo>
                <a:cubicBezTo>
                  <a:pt x="228600" y="287715"/>
                  <a:pt x="211515" y="304800"/>
                  <a:pt x="190500" y="304800"/>
                </a:cubicBezTo>
                <a:lnTo>
                  <a:pt x="38100" y="304800"/>
                </a:lnTo>
                <a:cubicBezTo>
                  <a:pt x="17085" y="304800"/>
                  <a:pt x="0" y="287715"/>
                  <a:pt x="0" y="266700"/>
                </a:cubicBezTo>
                <a:lnTo>
                  <a:pt x="0" y="133350"/>
                </a:lnTo>
                <a:cubicBezTo>
                  <a:pt x="0" y="112335"/>
                  <a:pt x="17085" y="95250"/>
                  <a:pt x="38100" y="95250"/>
                </a:cubicBezTo>
                <a:close/>
              </a:path>
            </a:pathLst>
          </a:custGeom>
          <a:solidFill>
            <a:srgbClr val="4A89DC"/>
          </a:solidFill>
          <a:ln/>
        </p:spPr>
      </p:sp>
      <p:sp>
        <p:nvSpPr>
          <p:cNvPr id="12" name="Text 9"/>
          <p:cNvSpPr/>
          <p:nvPr/>
        </p:nvSpPr>
        <p:spPr>
          <a:xfrm>
            <a:off x="762000" y="4876800"/>
            <a:ext cx="4673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隐私保护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762000" y="5232400"/>
            <a:ext cx="4165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仅采集磁场强度与方向，</a:t>
            </a:r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highlight>
                  <a:srgbClr val="81B0E9">
                    <a:alpha val="50196"/>
                  </a:srgbClr>
                </a:highlight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天然匿名 </a:t>
            </a:r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，不采集任何图像信息。</a:t>
            </a:r>
            <a:endParaRPr lang="en-US" sz="1600" dirty="0"/>
          </a:p>
        </p:txBody>
      </p:sp>
      <p:pic>
        <p:nvPicPr>
          <p:cNvPr id="14" name="Image 1" descr="https://kimi-web-img.moonshot.cn/img/wallpaperaccess.com/ff57b3cec91197097097b449e706afa62ad7c2c7.png">    </p:cNvPr>
          <p:cNvPicPr>
            <a:picLocks noChangeAspect="1"/>
          </p:cNvPicPr>
          <p:nvPr/>
        </p:nvPicPr>
        <p:blipFill>
          <a:blip r:embed="rId2"/>
          <a:srcRect l="18866" r="18866" t="0" b="0"/>
          <a:stretch/>
        </p:blipFill>
        <p:spPr>
          <a:xfrm>
            <a:off x="5130800" y="457200"/>
            <a:ext cx="6604000" cy="5943600"/>
          </a:xfrm>
          <a:prstGeom prst="roundRect">
            <a:avLst>
              <a:gd name="adj" fmla="val 2564"/>
            </a:avLst>
          </a:prstGeom>
        </p:spPr>
      </p:pic>
    </p:spTree>
  </p:cSld>
  <p:clrMapOvr>
    <a:masterClrMapping/>
  </p:clrMapOvr>
  <p:transition>
    <p:fade/>
    <p:spd val="me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" y="1"/>
            <a:ext cx="12192000" cy="6858000"/>
          </a:xfrm>
          <a:prstGeom prst="rect">
            <a:avLst/>
          </a:prstGeom>
          <a:gradFill rotWithShape="1" flip="none">
            <a:gsLst>
              <a:gs pos="0">
                <a:srgbClr val="FFFFFF"/>
              </a:gs>
              <a:gs pos="81000">
                <a:srgbClr val="F0F8FF"/>
              </a:gs>
              <a:gs pos="100000">
                <a:srgbClr val="F0F8F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1" y="1"/>
            <a:ext cx="12192000" cy="6858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0" y="5432425"/>
            <a:ext cx="12192000" cy="864870"/>
          </a:xfrm>
          <a:custGeom>
            <a:avLst/>
            <a:gdLst/>
            <a:ahLst/>
            <a:cxnLst/>
            <a:rect l="l" t="t" r="r" b="b"/>
            <a:pathLst>
              <a:path w="12192000" h="864870">
                <a:moveTo>
                  <a:pt x="12192000" y="61685"/>
                </a:moveTo>
                <a:lnTo>
                  <a:pt x="12192000" y="864870"/>
                </a:lnTo>
                <a:lnTo>
                  <a:pt x="0" y="864870"/>
                </a:lnTo>
                <a:lnTo>
                  <a:pt x="0" y="65089"/>
                </a:lnTo>
                <a:lnTo>
                  <a:pt x="136525" y="45945"/>
                </a:lnTo>
                <a:lnTo>
                  <a:pt x="278130" y="29779"/>
                </a:lnTo>
                <a:lnTo>
                  <a:pt x="420370" y="17017"/>
                </a:lnTo>
                <a:lnTo>
                  <a:pt x="561975" y="8083"/>
                </a:lnTo>
                <a:lnTo>
                  <a:pt x="703580" y="2552"/>
                </a:lnTo>
                <a:lnTo>
                  <a:pt x="845185" y="0"/>
                </a:lnTo>
                <a:lnTo>
                  <a:pt x="986790" y="425"/>
                </a:lnTo>
                <a:lnTo>
                  <a:pt x="1128395" y="3829"/>
                </a:lnTo>
                <a:lnTo>
                  <a:pt x="1270635" y="10210"/>
                </a:lnTo>
                <a:lnTo>
                  <a:pt x="1412240" y="18718"/>
                </a:lnTo>
                <a:lnTo>
                  <a:pt x="1553845" y="29779"/>
                </a:lnTo>
                <a:lnTo>
                  <a:pt x="1695450" y="42967"/>
                </a:lnTo>
                <a:lnTo>
                  <a:pt x="1837055" y="58282"/>
                </a:lnTo>
                <a:lnTo>
                  <a:pt x="1978660" y="75299"/>
                </a:lnTo>
                <a:lnTo>
                  <a:pt x="2120265" y="94017"/>
                </a:lnTo>
                <a:lnTo>
                  <a:pt x="2262505" y="114437"/>
                </a:lnTo>
                <a:lnTo>
                  <a:pt x="2404110" y="136133"/>
                </a:lnTo>
                <a:lnTo>
                  <a:pt x="2545715" y="159105"/>
                </a:lnTo>
                <a:lnTo>
                  <a:pt x="2687320" y="183354"/>
                </a:lnTo>
                <a:lnTo>
                  <a:pt x="2828925" y="208454"/>
                </a:lnTo>
                <a:lnTo>
                  <a:pt x="2970530" y="233979"/>
                </a:lnTo>
                <a:lnTo>
                  <a:pt x="3112770" y="260354"/>
                </a:lnTo>
                <a:lnTo>
                  <a:pt x="3254375" y="286730"/>
                </a:lnTo>
                <a:lnTo>
                  <a:pt x="3395980" y="313957"/>
                </a:lnTo>
                <a:lnTo>
                  <a:pt x="3537585" y="340758"/>
                </a:lnTo>
                <a:lnTo>
                  <a:pt x="3679190" y="367559"/>
                </a:lnTo>
                <a:lnTo>
                  <a:pt x="3820795" y="394360"/>
                </a:lnTo>
                <a:lnTo>
                  <a:pt x="3963035" y="420736"/>
                </a:lnTo>
                <a:lnTo>
                  <a:pt x="4104640" y="446261"/>
                </a:lnTo>
                <a:lnTo>
                  <a:pt x="4246245" y="471361"/>
                </a:lnTo>
                <a:lnTo>
                  <a:pt x="4387850" y="495609"/>
                </a:lnTo>
                <a:lnTo>
                  <a:pt x="4529455" y="518582"/>
                </a:lnTo>
                <a:lnTo>
                  <a:pt x="4671060" y="540278"/>
                </a:lnTo>
                <a:lnTo>
                  <a:pt x="4813300" y="560698"/>
                </a:lnTo>
                <a:lnTo>
                  <a:pt x="4954905" y="579416"/>
                </a:lnTo>
                <a:lnTo>
                  <a:pt x="5096510" y="596433"/>
                </a:lnTo>
                <a:lnTo>
                  <a:pt x="5238115" y="611748"/>
                </a:lnTo>
                <a:lnTo>
                  <a:pt x="5379720" y="624936"/>
                </a:lnTo>
                <a:lnTo>
                  <a:pt x="5521325" y="635996"/>
                </a:lnTo>
                <a:lnTo>
                  <a:pt x="5662930" y="644505"/>
                </a:lnTo>
                <a:lnTo>
                  <a:pt x="5805170" y="650886"/>
                </a:lnTo>
                <a:lnTo>
                  <a:pt x="5946775" y="654289"/>
                </a:lnTo>
                <a:lnTo>
                  <a:pt x="6088380" y="654715"/>
                </a:lnTo>
                <a:lnTo>
                  <a:pt x="6108065" y="654289"/>
                </a:lnTo>
                <a:lnTo>
                  <a:pt x="6128385" y="654715"/>
                </a:lnTo>
                <a:lnTo>
                  <a:pt x="6269990" y="654289"/>
                </a:lnTo>
                <a:lnTo>
                  <a:pt x="6411595" y="650886"/>
                </a:lnTo>
                <a:lnTo>
                  <a:pt x="6553835" y="644505"/>
                </a:lnTo>
                <a:lnTo>
                  <a:pt x="6695440" y="635996"/>
                </a:lnTo>
                <a:lnTo>
                  <a:pt x="6837045" y="624936"/>
                </a:lnTo>
                <a:lnTo>
                  <a:pt x="6978650" y="611748"/>
                </a:lnTo>
                <a:lnTo>
                  <a:pt x="7120255" y="596433"/>
                </a:lnTo>
                <a:lnTo>
                  <a:pt x="7261860" y="579416"/>
                </a:lnTo>
                <a:lnTo>
                  <a:pt x="7403465" y="560698"/>
                </a:lnTo>
                <a:lnTo>
                  <a:pt x="7545705" y="540278"/>
                </a:lnTo>
                <a:lnTo>
                  <a:pt x="7687310" y="518582"/>
                </a:lnTo>
                <a:lnTo>
                  <a:pt x="7828915" y="495609"/>
                </a:lnTo>
                <a:lnTo>
                  <a:pt x="7970520" y="471361"/>
                </a:lnTo>
                <a:lnTo>
                  <a:pt x="8112125" y="446261"/>
                </a:lnTo>
                <a:lnTo>
                  <a:pt x="8253730" y="420736"/>
                </a:lnTo>
                <a:lnTo>
                  <a:pt x="8395970" y="394360"/>
                </a:lnTo>
                <a:lnTo>
                  <a:pt x="8537575" y="367559"/>
                </a:lnTo>
                <a:lnTo>
                  <a:pt x="8679180" y="340758"/>
                </a:lnTo>
                <a:lnTo>
                  <a:pt x="8820785" y="313957"/>
                </a:lnTo>
                <a:lnTo>
                  <a:pt x="8962390" y="286730"/>
                </a:lnTo>
                <a:lnTo>
                  <a:pt x="9103995" y="260354"/>
                </a:lnTo>
                <a:lnTo>
                  <a:pt x="9246235" y="233979"/>
                </a:lnTo>
                <a:lnTo>
                  <a:pt x="9387840" y="208454"/>
                </a:lnTo>
                <a:lnTo>
                  <a:pt x="9529445" y="183354"/>
                </a:lnTo>
                <a:lnTo>
                  <a:pt x="9671050" y="159105"/>
                </a:lnTo>
                <a:lnTo>
                  <a:pt x="9812655" y="136133"/>
                </a:lnTo>
                <a:lnTo>
                  <a:pt x="9954260" y="114437"/>
                </a:lnTo>
                <a:lnTo>
                  <a:pt x="10096500" y="94017"/>
                </a:lnTo>
                <a:lnTo>
                  <a:pt x="10238105" y="75299"/>
                </a:lnTo>
                <a:lnTo>
                  <a:pt x="10379710" y="58282"/>
                </a:lnTo>
                <a:lnTo>
                  <a:pt x="10521315" y="42967"/>
                </a:lnTo>
                <a:lnTo>
                  <a:pt x="10662920" y="29779"/>
                </a:lnTo>
                <a:lnTo>
                  <a:pt x="10804525" y="18718"/>
                </a:lnTo>
                <a:lnTo>
                  <a:pt x="10946130" y="10210"/>
                </a:lnTo>
                <a:lnTo>
                  <a:pt x="11088370" y="3829"/>
                </a:lnTo>
                <a:lnTo>
                  <a:pt x="11229975" y="425"/>
                </a:lnTo>
                <a:lnTo>
                  <a:pt x="11371580" y="0"/>
                </a:lnTo>
                <a:lnTo>
                  <a:pt x="11513185" y="2552"/>
                </a:lnTo>
                <a:lnTo>
                  <a:pt x="11654790" y="8083"/>
                </a:lnTo>
                <a:lnTo>
                  <a:pt x="11796395" y="17017"/>
                </a:lnTo>
                <a:lnTo>
                  <a:pt x="11938635" y="29779"/>
                </a:lnTo>
                <a:lnTo>
                  <a:pt x="12080240" y="45945"/>
                </a:lnTo>
                <a:lnTo>
                  <a:pt x="12192000" y="61685"/>
                </a:lnTo>
                <a:close/>
              </a:path>
            </a:pathLst>
          </a:custGeom>
          <a:gradFill rotWithShape="1" flip="none">
            <a:gsLst>
              <a:gs pos="0">
                <a:srgbClr val="F8AA5C"/>
              </a:gs>
              <a:gs pos="58000">
                <a:srgbClr val="FBCC9D"/>
              </a:gs>
              <a:gs pos="99000">
                <a:srgbClr val="FDEEDE"/>
              </a:gs>
              <a:gs pos="100000">
                <a:srgbClr val="FDEEDE"/>
              </a:gs>
            </a:gsLst>
            <a:lin ang="0" scaled="1"/>
          </a:gradFill>
          <a:ln/>
        </p:spPr>
      </p:sp>
      <p:sp>
        <p:nvSpPr>
          <p:cNvPr id="5" name="Text 3"/>
          <p:cNvSpPr/>
          <p:nvPr/>
        </p:nvSpPr>
        <p:spPr>
          <a:xfrm>
            <a:off x="0" y="5432425"/>
            <a:ext cx="12192000" cy="8648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0" y="5594985"/>
            <a:ext cx="12192000" cy="1263015"/>
          </a:xfrm>
          <a:custGeom>
            <a:avLst/>
            <a:gdLst/>
            <a:ahLst/>
            <a:cxnLst/>
            <a:rect l="l" t="t" r="r" b="b"/>
            <a:pathLst>
              <a:path w="12192000" h="1263015">
                <a:moveTo>
                  <a:pt x="12192000" y="882546"/>
                </a:moveTo>
                <a:lnTo>
                  <a:pt x="12192000" y="1263015"/>
                </a:lnTo>
                <a:lnTo>
                  <a:pt x="0" y="1263015"/>
                </a:lnTo>
                <a:lnTo>
                  <a:pt x="0" y="65426"/>
                </a:lnTo>
                <a:lnTo>
                  <a:pt x="136525" y="46225"/>
                </a:lnTo>
                <a:lnTo>
                  <a:pt x="278130" y="29869"/>
                </a:lnTo>
                <a:lnTo>
                  <a:pt x="420370" y="17068"/>
                </a:lnTo>
                <a:lnTo>
                  <a:pt x="561975" y="7823"/>
                </a:lnTo>
                <a:lnTo>
                  <a:pt x="703580" y="2845"/>
                </a:lnTo>
                <a:lnTo>
                  <a:pt x="845185" y="0"/>
                </a:lnTo>
                <a:lnTo>
                  <a:pt x="986790" y="711"/>
                </a:lnTo>
                <a:lnTo>
                  <a:pt x="1128395" y="3556"/>
                </a:lnTo>
                <a:lnTo>
                  <a:pt x="1270635" y="9956"/>
                </a:lnTo>
                <a:lnTo>
                  <a:pt x="1412240" y="18490"/>
                </a:lnTo>
                <a:lnTo>
                  <a:pt x="1553845" y="29869"/>
                </a:lnTo>
                <a:lnTo>
                  <a:pt x="1695450" y="42669"/>
                </a:lnTo>
                <a:lnTo>
                  <a:pt x="1837055" y="58315"/>
                </a:lnTo>
                <a:lnTo>
                  <a:pt x="1978660" y="75383"/>
                </a:lnTo>
                <a:lnTo>
                  <a:pt x="2120265" y="93873"/>
                </a:lnTo>
                <a:lnTo>
                  <a:pt x="2262505" y="114496"/>
                </a:lnTo>
                <a:lnTo>
                  <a:pt x="2404110" y="135831"/>
                </a:lnTo>
                <a:lnTo>
                  <a:pt x="2545715" y="159299"/>
                </a:lnTo>
                <a:lnTo>
                  <a:pt x="2687320" y="183479"/>
                </a:lnTo>
                <a:lnTo>
                  <a:pt x="2828925" y="208369"/>
                </a:lnTo>
                <a:lnTo>
                  <a:pt x="2970530" y="233971"/>
                </a:lnTo>
                <a:lnTo>
                  <a:pt x="3112770" y="260283"/>
                </a:lnTo>
                <a:lnTo>
                  <a:pt x="3254375" y="286596"/>
                </a:lnTo>
                <a:lnTo>
                  <a:pt x="3395980" y="314331"/>
                </a:lnTo>
                <a:lnTo>
                  <a:pt x="3537585" y="340644"/>
                </a:lnTo>
                <a:lnTo>
                  <a:pt x="3679190" y="367668"/>
                </a:lnTo>
                <a:lnTo>
                  <a:pt x="3820795" y="394692"/>
                </a:lnTo>
                <a:lnTo>
                  <a:pt x="3963035" y="421005"/>
                </a:lnTo>
                <a:lnTo>
                  <a:pt x="4104640" y="446607"/>
                </a:lnTo>
                <a:lnTo>
                  <a:pt x="4246245" y="471497"/>
                </a:lnTo>
                <a:lnTo>
                  <a:pt x="4387850" y="495676"/>
                </a:lnTo>
                <a:lnTo>
                  <a:pt x="4529455" y="518434"/>
                </a:lnTo>
                <a:lnTo>
                  <a:pt x="4671060" y="540479"/>
                </a:lnTo>
                <a:lnTo>
                  <a:pt x="4813300" y="561103"/>
                </a:lnTo>
                <a:lnTo>
                  <a:pt x="4954905" y="579593"/>
                </a:lnTo>
                <a:lnTo>
                  <a:pt x="5096510" y="596661"/>
                </a:lnTo>
                <a:lnTo>
                  <a:pt x="5238115" y="611595"/>
                </a:lnTo>
                <a:lnTo>
                  <a:pt x="5379720" y="625107"/>
                </a:lnTo>
                <a:lnTo>
                  <a:pt x="5521325" y="636486"/>
                </a:lnTo>
                <a:lnTo>
                  <a:pt x="5662930" y="645019"/>
                </a:lnTo>
                <a:lnTo>
                  <a:pt x="5805170" y="650709"/>
                </a:lnTo>
                <a:lnTo>
                  <a:pt x="5946775" y="654265"/>
                </a:lnTo>
                <a:lnTo>
                  <a:pt x="6088380" y="654976"/>
                </a:lnTo>
                <a:lnTo>
                  <a:pt x="6108065" y="654265"/>
                </a:lnTo>
                <a:lnTo>
                  <a:pt x="6128385" y="654976"/>
                </a:lnTo>
                <a:lnTo>
                  <a:pt x="6269990" y="654265"/>
                </a:lnTo>
                <a:lnTo>
                  <a:pt x="6411595" y="650709"/>
                </a:lnTo>
                <a:lnTo>
                  <a:pt x="6553835" y="645019"/>
                </a:lnTo>
                <a:lnTo>
                  <a:pt x="6695440" y="636486"/>
                </a:lnTo>
                <a:lnTo>
                  <a:pt x="6837045" y="625107"/>
                </a:lnTo>
                <a:lnTo>
                  <a:pt x="6978650" y="611595"/>
                </a:lnTo>
                <a:lnTo>
                  <a:pt x="7120255" y="596661"/>
                </a:lnTo>
                <a:lnTo>
                  <a:pt x="7261860" y="579593"/>
                </a:lnTo>
                <a:lnTo>
                  <a:pt x="7403465" y="561103"/>
                </a:lnTo>
                <a:lnTo>
                  <a:pt x="7545705" y="540479"/>
                </a:lnTo>
                <a:lnTo>
                  <a:pt x="7687310" y="518434"/>
                </a:lnTo>
                <a:lnTo>
                  <a:pt x="7828915" y="495676"/>
                </a:lnTo>
                <a:lnTo>
                  <a:pt x="7970520" y="471497"/>
                </a:lnTo>
                <a:lnTo>
                  <a:pt x="8112125" y="446607"/>
                </a:lnTo>
                <a:lnTo>
                  <a:pt x="8253730" y="421005"/>
                </a:lnTo>
                <a:lnTo>
                  <a:pt x="8395970" y="394692"/>
                </a:lnTo>
                <a:lnTo>
                  <a:pt x="8537575" y="367668"/>
                </a:lnTo>
                <a:lnTo>
                  <a:pt x="8679180" y="340644"/>
                </a:lnTo>
                <a:lnTo>
                  <a:pt x="8820785" y="314331"/>
                </a:lnTo>
                <a:lnTo>
                  <a:pt x="8962390" y="286596"/>
                </a:lnTo>
                <a:lnTo>
                  <a:pt x="9103995" y="260283"/>
                </a:lnTo>
                <a:lnTo>
                  <a:pt x="9246235" y="233971"/>
                </a:lnTo>
                <a:lnTo>
                  <a:pt x="9387840" y="208369"/>
                </a:lnTo>
                <a:lnTo>
                  <a:pt x="9529445" y="183479"/>
                </a:lnTo>
                <a:lnTo>
                  <a:pt x="9671050" y="159299"/>
                </a:lnTo>
                <a:lnTo>
                  <a:pt x="9812655" y="135831"/>
                </a:lnTo>
                <a:lnTo>
                  <a:pt x="9954260" y="114496"/>
                </a:lnTo>
                <a:lnTo>
                  <a:pt x="10096500" y="93873"/>
                </a:lnTo>
                <a:lnTo>
                  <a:pt x="10238105" y="75383"/>
                </a:lnTo>
                <a:lnTo>
                  <a:pt x="10379710" y="58315"/>
                </a:lnTo>
                <a:lnTo>
                  <a:pt x="10521315" y="42669"/>
                </a:lnTo>
                <a:lnTo>
                  <a:pt x="10662920" y="29869"/>
                </a:lnTo>
                <a:lnTo>
                  <a:pt x="10804525" y="18490"/>
                </a:lnTo>
                <a:lnTo>
                  <a:pt x="10946130" y="9956"/>
                </a:lnTo>
                <a:lnTo>
                  <a:pt x="11088370" y="3556"/>
                </a:lnTo>
                <a:lnTo>
                  <a:pt x="11229975" y="711"/>
                </a:lnTo>
                <a:lnTo>
                  <a:pt x="11371580" y="0"/>
                </a:lnTo>
                <a:lnTo>
                  <a:pt x="11513185" y="2845"/>
                </a:lnTo>
                <a:lnTo>
                  <a:pt x="11654790" y="7823"/>
                </a:lnTo>
                <a:lnTo>
                  <a:pt x="11796395" y="17068"/>
                </a:lnTo>
                <a:lnTo>
                  <a:pt x="11938635" y="29869"/>
                </a:lnTo>
                <a:lnTo>
                  <a:pt x="12080240" y="46225"/>
                </a:lnTo>
                <a:lnTo>
                  <a:pt x="12192000" y="61871"/>
                </a:lnTo>
                <a:lnTo>
                  <a:pt x="12192000" y="882546"/>
                </a:lnTo>
                <a:close/>
              </a:path>
            </a:pathLst>
          </a:custGeom>
          <a:solidFill>
            <a:srgbClr val="056EE1"/>
          </a:solidFill>
          <a:ln/>
        </p:spPr>
      </p:sp>
      <p:sp>
        <p:nvSpPr>
          <p:cNvPr id="7" name="Text 5"/>
          <p:cNvSpPr/>
          <p:nvPr/>
        </p:nvSpPr>
        <p:spPr>
          <a:xfrm>
            <a:off x="0" y="5594985"/>
            <a:ext cx="12192000" cy="12630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8" name="Image 0" descr="https://kimi-img.moonshot.cn/pub/slides/slides_tmpl/image/25-10-09-17:19:39-d3jnsaos8jdo4os5dlug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04490" y="962025"/>
            <a:ext cx="6382385" cy="6108065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2725420" y="2994025"/>
            <a:ext cx="6598920" cy="180784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5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Polaris 系统全景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11106785" y="693737"/>
            <a:ext cx="235520" cy="0"/>
          </a:xfrm>
          <a:prstGeom prst="line">
            <a:avLst/>
          </a:prstGeom>
          <a:noFill/>
          <a:ln w="31750">
            <a:solidFill>
              <a:srgbClr val="056EE1"/>
            </a:solidFill>
            <a:prstDash val="solid"/>
            <a:headEnd type="none"/>
            <a:tailEnd type="none"/>
          </a:ln>
        </p:spPr>
      </p:sp>
      <p:sp>
        <p:nvSpPr>
          <p:cNvPr id="11" name="Shape 8"/>
          <p:cNvSpPr/>
          <p:nvPr/>
        </p:nvSpPr>
        <p:spPr>
          <a:xfrm>
            <a:off x="11106785" y="754697"/>
            <a:ext cx="235520" cy="0"/>
          </a:xfrm>
          <a:prstGeom prst="line">
            <a:avLst/>
          </a:prstGeom>
          <a:noFill/>
          <a:ln w="31750">
            <a:solidFill>
              <a:srgbClr val="056EE1"/>
            </a:solidFill>
            <a:prstDash val="solid"/>
            <a:headEnd type="none"/>
            <a:tailEnd type="none"/>
          </a:ln>
        </p:spPr>
      </p:sp>
      <p:sp>
        <p:nvSpPr>
          <p:cNvPr id="12" name="Shape 9"/>
          <p:cNvSpPr/>
          <p:nvPr/>
        </p:nvSpPr>
        <p:spPr>
          <a:xfrm>
            <a:off x="11106785" y="815657"/>
            <a:ext cx="235520" cy="0"/>
          </a:xfrm>
          <a:prstGeom prst="line">
            <a:avLst/>
          </a:prstGeom>
          <a:noFill/>
          <a:ln w="31750">
            <a:solidFill>
              <a:srgbClr val="056EE1"/>
            </a:solidFill>
            <a:prstDash val="solid"/>
            <a:headEnd type="none"/>
            <a:tailEnd type="none"/>
          </a:ln>
        </p:spPr>
      </p:sp>
      <p:sp>
        <p:nvSpPr>
          <p:cNvPr id="13" name="Shape 10"/>
          <p:cNvSpPr/>
          <p:nvPr/>
        </p:nvSpPr>
        <p:spPr>
          <a:xfrm>
            <a:off x="2725420" y="1268730"/>
            <a:ext cx="6598920" cy="180784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2725420" y="1268730"/>
            <a:ext cx="6598920" cy="18078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12000" dirty="0">
                <a:solidFill>
                  <a:srgbClr val="056EE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3F4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09-17:19:43-d3jnsbos8jdo4os5dm3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1219200"/>
            <a:ext cx="12192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90000"/>
              </a:lnSpc>
              <a:buNone/>
            </a:pPr>
            <a:r>
              <a:rPr lang="en-US" sz="3600" dirty="0">
                <a:solidFill>
                  <a:srgbClr val="2E70C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Polaris 两大核心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0" y="1828800"/>
            <a:ext cx="12192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无源磁标签与低功耗传感阵列，构成无源发射、低耗接收的完整链路。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54000" y="2438400"/>
            <a:ext cx="5638800" cy="3200400"/>
          </a:xfrm>
          <a:custGeom>
            <a:avLst/>
            <a:gdLst/>
            <a:ahLst/>
            <a:cxnLst/>
            <a:rect l="l" t="t" r="r" b="b"/>
            <a:pathLst>
              <a:path w="5638800" h="3200400">
                <a:moveTo>
                  <a:pt x="101613" y="0"/>
                </a:moveTo>
                <a:lnTo>
                  <a:pt x="5537187" y="0"/>
                </a:lnTo>
                <a:cubicBezTo>
                  <a:pt x="5593306" y="0"/>
                  <a:pt x="5638800" y="45494"/>
                  <a:pt x="5638800" y="101613"/>
                </a:cubicBezTo>
                <a:lnTo>
                  <a:pt x="5638800" y="3098787"/>
                </a:lnTo>
                <a:cubicBezTo>
                  <a:pt x="5638800" y="3154906"/>
                  <a:pt x="5593306" y="3200400"/>
                  <a:pt x="5537187" y="3200400"/>
                </a:cubicBezTo>
                <a:lnTo>
                  <a:pt x="101613" y="3200400"/>
                </a:lnTo>
                <a:cubicBezTo>
                  <a:pt x="45494" y="3200400"/>
                  <a:pt x="0" y="3154906"/>
                  <a:pt x="0" y="3098787"/>
                </a:cubicBezTo>
                <a:lnTo>
                  <a:pt x="0" y="101613"/>
                </a:lnTo>
                <a:cubicBezTo>
                  <a:pt x="0" y="45531"/>
                  <a:pt x="45531" y="0"/>
                  <a:pt x="101613" y="0"/>
                </a:cubicBezTo>
                <a:close/>
              </a:path>
            </a:pathLst>
          </a:custGeom>
          <a:solidFill>
            <a:srgbClr val="4A89DC">
              <a:alpha val="10196"/>
            </a:srgbClr>
          </a:solidFill>
          <a:ln/>
        </p:spPr>
      </p:sp>
      <p:pic>
        <p:nvPicPr>
          <p:cNvPr id="6" name="Image 1" descr="https://kimi-web-img.moonshot.cn/img/m.media-amazon.com/54ca3d1549d4e98c0c285f4680d4ccc20612b0f0.jpg">    </p:cNvPr>
          <p:cNvPicPr>
            <a:picLocks noChangeAspect="1"/>
          </p:cNvPicPr>
          <p:nvPr/>
        </p:nvPicPr>
        <p:blipFill>
          <a:blip r:embed="rId2"/>
          <a:srcRect l="0" r="0" t="34466" b="34466"/>
          <a:stretch/>
        </p:blipFill>
        <p:spPr>
          <a:xfrm>
            <a:off x="457200" y="2641600"/>
            <a:ext cx="5232400" cy="1625600"/>
          </a:xfrm>
          <a:prstGeom prst="roundRect">
            <a:avLst>
              <a:gd name="adj" fmla="val 4688"/>
            </a:avLst>
          </a:prstGeom>
        </p:spPr>
      </p:pic>
      <p:sp>
        <p:nvSpPr>
          <p:cNvPr id="7" name="Text 3"/>
          <p:cNvSpPr/>
          <p:nvPr/>
        </p:nvSpPr>
        <p:spPr>
          <a:xfrm>
            <a:off x="2311400" y="4419600"/>
            <a:ext cx="2032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10000"/>
              </a:lnSpc>
              <a:buNone/>
            </a:pPr>
            <a:r>
              <a:rPr lang="en-US" sz="2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被动磁标签</a:t>
            </a:r>
            <a:endParaRPr lang="en-US" sz="1600" dirty="0"/>
          </a:p>
        </p:txBody>
      </p:sp>
      <p:sp>
        <p:nvSpPr>
          <p:cNvPr id="8" name="Text 4"/>
          <p:cNvSpPr/>
          <p:nvPr/>
        </p:nvSpPr>
        <p:spPr>
          <a:xfrm>
            <a:off x="457200" y="4927442"/>
            <a:ext cx="52324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钕铁硼圆片以</a:t>
            </a:r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2E70C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棋盘格布局</a:t>
            </a:r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预埋，直径1-2mm，成本</a:t>
            </a:r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pan&gt;</a:t>
            </a:r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highlight>
                  <a:srgbClr val="81B0E9">
                    <a:alpha val="50196"/>
                  </a:srgbClr>
                </a:highlight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磁化方向与空间排列 </a:t>
            </a:r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联合编码</a:t>
            </a:r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2E70C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36 bit</a:t>
            </a:r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信息。</a:t>
            </a:r>
            <a:endParaRPr lang="en-US" sz="1600" dirty="0"/>
          </a:p>
        </p:txBody>
      </p:sp>
      <p:sp>
        <p:nvSpPr>
          <p:cNvPr id="9" name="Shape 5"/>
          <p:cNvSpPr/>
          <p:nvPr/>
        </p:nvSpPr>
        <p:spPr>
          <a:xfrm>
            <a:off x="6299200" y="2438400"/>
            <a:ext cx="5638800" cy="3200400"/>
          </a:xfrm>
          <a:custGeom>
            <a:avLst/>
            <a:gdLst/>
            <a:ahLst/>
            <a:cxnLst/>
            <a:rect l="l" t="t" r="r" b="b"/>
            <a:pathLst>
              <a:path w="5638800" h="3200400">
                <a:moveTo>
                  <a:pt x="101613" y="0"/>
                </a:moveTo>
                <a:lnTo>
                  <a:pt x="5537187" y="0"/>
                </a:lnTo>
                <a:cubicBezTo>
                  <a:pt x="5593306" y="0"/>
                  <a:pt x="5638800" y="45494"/>
                  <a:pt x="5638800" y="101613"/>
                </a:cubicBezTo>
                <a:lnTo>
                  <a:pt x="5638800" y="3098787"/>
                </a:lnTo>
                <a:cubicBezTo>
                  <a:pt x="5638800" y="3154906"/>
                  <a:pt x="5593306" y="3200400"/>
                  <a:pt x="5537187" y="3200400"/>
                </a:cubicBezTo>
                <a:lnTo>
                  <a:pt x="101613" y="3200400"/>
                </a:lnTo>
                <a:cubicBezTo>
                  <a:pt x="45494" y="3200400"/>
                  <a:pt x="0" y="3154906"/>
                  <a:pt x="0" y="3098787"/>
                </a:cubicBezTo>
                <a:lnTo>
                  <a:pt x="0" y="101613"/>
                </a:lnTo>
                <a:cubicBezTo>
                  <a:pt x="0" y="45531"/>
                  <a:pt x="45531" y="0"/>
                  <a:pt x="101613" y="0"/>
                </a:cubicBezTo>
                <a:close/>
              </a:path>
            </a:pathLst>
          </a:custGeom>
          <a:solidFill>
            <a:srgbClr val="4A89DC">
              <a:alpha val="10196"/>
            </a:srgbClr>
          </a:solidFill>
          <a:ln/>
        </p:spPr>
      </p:sp>
      <p:pic>
        <p:nvPicPr>
          <p:cNvPr id="10" name="Image 2" descr="https://kimi-web-img.moonshot.cn/img/fxs.fudan.edu.cn/493664b332eb86faa5b7f7920e7485dea0afccb7.png">    </p:cNvPr>
          <p:cNvPicPr>
            <a:picLocks noChangeAspect="1"/>
          </p:cNvPicPr>
          <p:nvPr/>
        </p:nvPicPr>
        <p:blipFill>
          <a:blip r:embed="rId3"/>
          <a:srcRect l="0" r="0" t="32703" b="32703"/>
          <a:stretch/>
        </p:blipFill>
        <p:spPr>
          <a:xfrm>
            <a:off x="6502400" y="2641600"/>
            <a:ext cx="5232400" cy="1625600"/>
          </a:xfrm>
          <a:prstGeom prst="roundRect">
            <a:avLst>
              <a:gd name="adj" fmla="val 4688"/>
            </a:avLst>
          </a:prstGeom>
        </p:spPr>
      </p:pic>
      <p:sp>
        <p:nvSpPr>
          <p:cNvPr id="11" name="Text 6"/>
          <p:cNvSpPr/>
          <p:nvPr/>
        </p:nvSpPr>
        <p:spPr>
          <a:xfrm>
            <a:off x="8356600" y="4419600"/>
            <a:ext cx="2032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10000"/>
              </a:lnSpc>
              <a:buNone/>
            </a:pPr>
            <a:r>
              <a:rPr lang="en-US" sz="2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磁传感阵列</a:t>
            </a:r>
            <a:endParaRPr lang="en-US" sz="1600" dirty="0"/>
          </a:p>
        </p:txBody>
      </p:sp>
      <p:sp>
        <p:nvSpPr>
          <p:cNvPr id="12" name="Text 7"/>
          <p:cNvSpPr/>
          <p:nvPr/>
        </p:nvSpPr>
        <p:spPr>
          <a:xfrm>
            <a:off x="6502400" y="4927442"/>
            <a:ext cx="52324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机器人搭载</a:t>
            </a:r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2E70C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3-9颗三轴霍尔条</a:t>
            </a:r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，长度2.5-16.9cm，以</a:t>
            </a:r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2E70C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100 Hz</a:t>
            </a:r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扫描，平均功耗仅</a:t>
            </a:r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2E70C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25-77 mW</a:t>
            </a:r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。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3F4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09-17:19:43-d3jnsbos8jdo4os5dm3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1854200"/>
            <a:ext cx="12192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90000"/>
              </a:lnSpc>
              <a:buNone/>
            </a:pPr>
            <a:r>
              <a:rPr lang="en-US" sz="3600" dirty="0">
                <a:solidFill>
                  <a:srgbClr val="2E70C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端到端感知流程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1638300" y="291592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371475" y="185738"/>
                </a:moveTo>
                <a:cubicBezTo>
                  <a:pt x="371475" y="226725"/>
                  <a:pt x="358170" y="264587"/>
                  <a:pt x="335756" y="295305"/>
                </a:cubicBezTo>
                <a:lnTo>
                  <a:pt x="448806" y="408444"/>
                </a:lnTo>
                <a:cubicBezTo>
                  <a:pt x="459968" y="419606"/>
                  <a:pt x="459968" y="437733"/>
                  <a:pt x="448806" y="448895"/>
                </a:cubicBezTo>
                <a:cubicBezTo>
                  <a:pt x="437644" y="460058"/>
                  <a:pt x="419517" y="460058"/>
                  <a:pt x="408355" y="448895"/>
                </a:cubicBezTo>
                <a:lnTo>
                  <a:pt x="295305" y="335756"/>
                </a:lnTo>
                <a:cubicBezTo>
                  <a:pt x="264587" y="358170"/>
                  <a:pt x="226725" y="371475"/>
                  <a:pt x="185738" y="371475"/>
                </a:cubicBezTo>
                <a:cubicBezTo>
                  <a:pt x="83135" y="371475"/>
                  <a:pt x="0" y="288340"/>
                  <a:pt x="0" y="185738"/>
                </a:cubicBezTo>
                <a:cubicBezTo>
                  <a:pt x="0" y="83135"/>
                  <a:pt x="83135" y="0"/>
                  <a:pt x="185738" y="0"/>
                </a:cubicBezTo>
                <a:cubicBezTo>
                  <a:pt x="288340" y="0"/>
                  <a:pt x="371475" y="83135"/>
                  <a:pt x="371475" y="185738"/>
                </a:cubicBezTo>
                <a:close/>
                <a:moveTo>
                  <a:pt x="257175" y="157163"/>
                </a:moveTo>
                <a:cubicBezTo>
                  <a:pt x="257175" y="117693"/>
                  <a:pt x="225207" y="85725"/>
                  <a:pt x="185738" y="85725"/>
                </a:cubicBezTo>
                <a:cubicBezTo>
                  <a:pt x="146268" y="85725"/>
                  <a:pt x="114300" y="117693"/>
                  <a:pt x="114300" y="157163"/>
                </a:cubicBezTo>
                <a:cubicBezTo>
                  <a:pt x="114300" y="200739"/>
                  <a:pt x="155823" y="256818"/>
                  <a:pt x="175558" y="280928"/>
                </a:cubicBezTo>
                <a:cubicBezTo>
                  <a:pt x="180915" y="287447"/>
                  <a:pt x="190560" y="287447"/>
                  <a:pt x="195828" y="280928"/>
                </a:cubicBezTo>
                <a:cubicBezTo>
                  <a:pt x="215563" y="256818"/>
                  <a:pt x="257086" y="200739"/>
                  <a:pt x="257086" y="157163"/>
                </a:cubicBezTo>
                <a:close/>
                <a:moveTo>
                  <a:pt x="157163" y="157163"/>
                </a:moveTo>
                <a:cubicBezTo>
                  <a:pt x="157163" y="141392"/>
                  <a:pt x="169967" y="128588"/>
                  <a:pt x="185738" y="128588"/>
                </a:cubicBezTo>
                <a:cubicBezTo>
                  <a:pt x="201508" y="128588"/>
                  <a:pt x="214313" y="141392"/>
                  <a:pt x="214313" y="157163"/>
                </a:cubicBezTo>
                <a:cubicBezTo>
                  <a:pt x="214313" y="172933"/>
                  <a:pt x="201508" y="185738"/>
                  <a:pt x="185738" y="185738"/>
                </a:cubicBezTo>
                <a:cubicBezTo>
                  <a:pt x="169967" y="185738"/>
                  <a:pt x="157163" y="172933"/>
                  <a:pt x="157163" y="157163"/>
                </a:cubicBezTo>
                <a:close/>
              </a:path>
            </a:pathLst>
          </a:custGeom>
          <a:solidFill>
            <a:srgbClr val="4A89DC"/>
          </a:solidFill>
          <a:ln/>
        </p:spPr>
      </p:sp>
      <p:sp>
        <p:nvSpPr>
          <p:cNvPr id="5" name="Text 2"/>
          <p:cNvSpPr/>
          <p:nvPr/>
        </p:nvSpPr>
        <p:spPr>
          <a:xfrm>
            <a:off x="1253649" y="3505200"/>
            <a:ext cx="1231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1. 检测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68300" y="3860800"/>
            <a:ext cx="2997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峰值检测提取各磁铁时序信号。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4457700" y="278892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457200"/>
                </a:moveTo>
                <a:cubicBezTo>
                  <a:pt x="354768" y="457200"/>
                  <a:pt x="457200" y="354768"/>
                  <a:pt x="457200" y="228600"/>
                </a:cubicBezTo>
                <a:cubicBezTo>
                  <a:pt x="457200" y="102432"/>
                  <a:pt x="354768" y="0"/>
                  <a:pt x="228600" y="0"/>
                </a:cubicBezTo>
                <a:cubicBezTo>
                  <a:pt x="102432" y="0"/>
                  <a:pt x="0" y="102432"/>
                  <a:pt x="0" y="228600"/>
                </a:cubicBezTo>
                <a:cubicBezTo>
                  <a:pt x="0" y="354768"/>
                  <a:pt x="102432" y="457200"/>
                  <a:pt x="228600" y="457200"/>
                </a:cubicBezTo>
                <a:close/>
                <a:moveTo>
                  <a:pt x="273874" y="290304"/>
                </a:moveTo>
                <a:lnTo>
                  <a:pt x="145018" y="339864"/>
                </a:lnTo>
                <a:cubicBezTo>
                  <a:pt x="127695" y="346561"/>
                  <a:pt x="110639" y="329505"/>
                  <a:pt x="117336" y="312182"/>
                </a:cubicBezTo>
                <a:lnTo>
                  <a:pt x="166896" y="183326"/>
                </a:lnTo>
                <a:cubicBezTo>
                  <a:pt x="169843" y="175736"/>
                  <a:pt x="175736" y="169843"/>
                  <a:pt x="183326" y="166896"/>
                </a:cubicBezTo>
                <a:lnTo>
                  <a:pt x="312182" y="117336"/>
                </a:lnTo>
                <a:cubicBezTo>
                  <a:pt x="329505" y="110639"/>
                  <a:pt x="346561" y="127695"/>
                  <a:pt x="339864" y="145018"/>
                </a:cubicBezTo>
                <a:lnTo>
                  <a:pt x="290304" y="273874"/>
                </a:lnTo>
                <a:cubicBezTo>
                  <a:pt x="287447" y="281464"/>
                  <a:pt x="281464" y="287357"/>
                  <a:pt x="273874" y="290304"/>
                </a:cubicBezTo>
                <a:close/>
                <a:moveTo>
                  <a:pt x="257175" y="228600"/>
                </a:moveTo>
                <a:cubicBezTo>
                  <a:pt x="257175" y="212829"/>
                  <a:pt x="244371" y="200025"/>
                  <a:pt x="228600" y="200025"/>
                </a:cubicBezTo>
                <a:cubicBezTo>
                  <a:pt x="212829" y="200025"/>
                  <a:pt x="200025" y="212829"/>
                  <a:pt x="200025" y="228600"/>
                </a:cubicBezTo>
                <a:cubicBezTo>
                  <a:pt x="200025" y="244371"/>
                  <a:pt x="212829" y="257175"/>
                  <a:pt x="228600" y="257175"/>
                </a:cubicBezTo>
                <a:cubicBezTo>
                  <a:pt x="244371" y="257175"/>
                  <a:pt x="257175" y="244371"/>
                  <a:pt x="257175" y="228600"/>
                </a:cubicBezTo>
                <a:close/>
              </a:path>
            </a:pathLst>
          </a:custGeom>
          <a:solidFill>
            <a:srgbClr val="4A89DC"/>
          </a:solidFill>
          <a:ln/>
        </p:spPr>
      </p:sp>
      <p:sp>
        <p:nvSpPr>
          <p:cNvPr id="8" name="Text 5"/>
          <p:cNvSpPr/>
          <p:nvPr/>
        </p:nvSpPr>
        <p:spPr>
          <a:xfrm>
            <a:off x="4073049" y="3378200"/>
            <a:ext cx="1231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2. 定位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3276600" y="3733800"/>
            <a:ext cx="28194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DDTW模板匹配获得磁化角，双传感器定位。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305675" y="2915920"/>
            <a:ext cx="400050" cy="457200"/>
          </a:xfrm>
          <a:custGeom>
            <a:avLst/>
            <a:gdLst/>
            <a:ahLst/>
            <a:cxnLst/>
            <a:rect l="l" t="t" r="r" b="b"/>
            <a:pathLst>
              <a:path w="400050" h="457200">
                <a:moveTo>
                  <a:pt x="57150" y="142875"/>
                </a:moveTo>
                <a:lnTo>
                  <a:pt x="114300" y="142875"/>
                </a:lnTo>
                <a:lnTo>
                  <a:pt x="114300" y="85725"/>
                </a:lnTo>
                <a:lnTo>
                  <a:pt x="57150" y="85725"/>
                </a:lnTo>
                <a:lnTo>
                  <a:pt x="57150" y="142875"/>
                </a:lnTo>
                <a:close/>
                <a:moveTo>
                  <a:pt x="0" y="71438"/>
                </a:moveTo>
                <a:cubicBezTo>
                  <a:pt x="0" y="47774"/>
                  <a:pt x="19199" y="28575"/>
                  <a:pt x="42863" y="28575"/>
                </a:cubicBezTo>
                <a:lnTo>
                  <a:pt x="128588" y="28575"/>
                </a:lnTo>
                <a:cubicBezTo>
                  <a:pt x="152251" y="28575"/>
                  <a:pt x="171450" y="47774"/>
                  <a:pt x="171450" y="71438"/>
                </a:cubicBezTo>
                <a:lnTo>
                  <a:pt x="171450" y="157163"/>
                </a:lnTo>
                <a:cubicBezTo>
                  <a:pt x="171450" y="180826"/>
                  <a:pt x="152251" y="200025"/>
                  <a:pt x="128588" y="200025"/>
                </a:cubicBezTo>
                <a:lnTo>
                  <a:pt x="42863" y="200025"/>
                </a:lnTo>
                <a:cubicBezTo>
                  <a:pt x="19199" y="200025"/>
                  <a:pt x="0" y="180826"/>
                  <a:pt x="0" y="157163"/>
                </a:cubicBezTo>
                <a:lnTo>
                  <a:pt x="0" y="71438"/>
                </a:lnTo>
                <a:close/>
                <a:moveTo>
                  <a:pt x="57150" y="371475"/>
                </a:moveTo>
                <a:lnTo>
                  <a:pt x="114300" y="371475"/>
                </a:lnTo>
                <a:lnTo>
                  <a:pt x="114300" y="314325"/>
                </a:lnTo>
                <a:lnTo>
                  <a:pt x="57150" y="314325"/>
                </a:lnTo>
                <a:lnTo>
                  <a:pt x="57150" y="371475"/>
                </a:lnTo>
                <a:close/>
                <a:moveTo>
                  <a:pt x="0" y="300038"/>
                </a:moveTo>
                <a:cubicBezTo>
                  <a:pt x="0" y="276374"/>
                  <a:pt x="19199" y="257175"/>
                  <a:pt x="42863" y="257175"/>
                </a:cubicBezTo>
                <a:lnTo>
                  <a:pt x="128588" y="257175"/>
                </a:lnTo>
                <a:cubicBezTo>
                  <a:pt x="152251" y="257175"/>
                  <a:pt x="171450" y="276374"/>
                  <a:pt x="171450" y="300038"/>
                </a:cubicBezTo>
                <a:lnTo>
                  <a:pt x="171450" y="385763"/>
                </a:lnTo>
                <a:cubicBezTo>
                  <a:pt x="171450" y="409426"/>
                  <a:pt x="152251" y="428625"/>
                  <a:pt x="128588" y="428625"/>
                </a:cubicBezTo>
                <a:lnTo>
                  <a:pt x="42863" y="428625"/>
                </a:lnTo>
                <a:cubicBezTo>
                  <a:pt x="19199" y="428625"/>
                  <a:pt x="0" y="409426"/>
                  <a:pt x="0" y="385763"/>
                </a:cubicBezTo>
                <a:lnTo>
                  <a:pt x="0" y="300038"/>
                </a:lnTo>
                <a:close/>
                <a:moveTo>
                  <a:pt x="285750" y="85725"/>
                </a:moveTo>
                <a:lnTo>
                  <a:pt x="285750" y="142875"/>
                </a:lnTo>
                <a:lnTo>
                  <a:pt x="342900" y="142875"/>
                </a:lnTo>
                <a:lnTo>
                  <a:pt x="342900" y="85725"/>
                </a:lnTo>
                <a:lnTo>
                  <a:pt x="285750" y="85725"/>
                </a:lnTo>
                <a:close/>
                <a:moveTo>
                  <a:pt x="271463" y="28575"/>
                </a:moveTo>
                <a:lnTo>
                  <a:pt x="357188" y="28575"/>
                </a:lnTo>
                <a:cubicBezTo>
                  <a:pt x="380851" y="28575"/>
                  <a:pt x="400050" y="47774"/>
                  <a:pt x="400050" y="71438"/>
                </a:cubicBezTo>
                <a:lnTo>
                  <a:pt x="400050" y="157163"/>
                </a:lnTo>
                <a:cubicBezTo>
                  <a:pt x="400050" y="180826"/>
                  <a:pt x="380851" y="200025"/>
                  <a:pt x="357188" y="200025"/>
                </a:cubicBezTo>
                <a:lnTo>
                  <a:pt x="271463" y="200025"/>
                </a:lnTo>
                <a:cubicBezTo>
                  <a:pt x="247799" y="200025"/>
                  <a:pt x="228600" y="180826"/>
                  <a:pt x="228600" y="157163"/>
                </a:cubicBezTo>
                <a:lnTo>
                  <a:pt x="228600" y="71438"/>
                </a:lnTo>
                <a:cubicBezTo>
                  <a:pt x="228600" y="47774"/>
                  <a:pt x="247799" y="28575"/>
                  <a:pt x="271463" y="28575"/>
                </a:cubicBezTo>
                <a:close/>
                <a:moveTo>
                  <a:pt x="257175" y="314325"/>
                </a:moveTo>
                <a:cubicBezTo>
                  <a:pt x="241404" y="314325"/>
                  <a:pt x="228600" y="301521"/>
                  <a:pt x="228600" y="285750"/>
                </a:cubicBezTo>
                <a:cubicBezTo>
                  <a:pt x="228600" y="269979"/>
                  <a:pt x="241404" y="257175"/>
                  <a:pt x="257175" y="257175"/>
                </a:cubicBezTo>
                <a:cubicBezTo>
                  <a:pt x="272946" y="257175"/>
                  <a:pt x="285750" y="269979"/>
                  <a:pt x="285750" y="285750"/>
                </a:cubicBezTo>
                <a:cubicBezTo>
                  <a:pt x="285750" y="301521"/>
                  <a:pt x="272946" y="314325"/>
                  <a:pt x="257175" y="314325"/>
                </a:cubicBezTo>
                <a:close/>
                <a:moveTo>
                  <a:pt x="257175" y="371475"/>
                </a:moveTo>
                <a:cubicBezTo>
                  <a:pt x="272981" y="371475"/>
                  <a:pt x="285750" y="384244"/>
                  <a:pt x="285750" y="400050"/>
                </a:cubicBezTo>
                <a:cubicBezTo>
                  <a:pt x="285750" y="415856"/>
                  <a:pt x="272981" y="428625"/>
                  <a:pt x="257175" y="428625"/>
                </a:cubicBezTo>
                <a:cubicBezTo>
                  <a:pt x="241369" y="428625"/>
                  <a:pt x="228600" y="415856"/>
                  <a:pt x="228600" y="400050"/>
                </a:cubicBezTo>
                <a:cubicBezTo>
                  <a:pt x="228600" y="384244"/>
                  <a:pt x="241369" y="371475"/>
                  <a:pt x="257175" y="371475"/>
                </a:cubicBezTo>
                <a:close/>
                <a:moveTo>
                  <a:pt x="342900" y="400050"/>
                </a:moveTo>
                <a:cubicBezTo>
                  <a:pt x="342900" y="384244"/>
                  <a:pt x="355669" y="371475"/>
                  <a:pt x="371475" y="371475"/>
                </a:cubicBezTo>
                <a:cubicBezTo>
                  <a:pt x="387281" y="371475"/>
                  <a:pt x="400050" y="384244"/>
                  <a:pt x="400050" y="400050"/>
                </a:cubicBezTo>
                <a:cubicBezTo>
                  <a:pt x="400050" y="415856"/>
                  <a:pt x="387281" y="428625"/>
                  <a:pt x="371475" y="428625"/>
                </a:cubicBezTo>
                <a:cubicBezTo>
                  <a:pt x="355669" y="428625"/>
                  <a:pt x="342900" y="415856"/>
                  <a:pt x="342900" y="400050"/>
                </a:cubicBezTo>
                <a:close/>
                <a:moveTo>
                  <a:pt x="371475" y="314325"/>
                </a:moveTo>
                <a:cubicBezTo>
                  <a:pt x="355704" y="314325"/>
                  <a:pt x="342900" y="301521"/>
                  <a:pt x="342900" y="285750"/>
                </a:cubicBezTo>
                <a:cubicBezTo>
                  <a:pt x="342900" y="269979"/>
                  <a:pt x="355704" y="257175"/>
                  <a:pt x="371475" y="257175"/>
                </a:cubicBezTo>
                <a:cubicBezTo>
                  <a:pt x="387246" y="257175"/>
                  <a:pt x="400050" y="269979"/>
                  <a:pt x="400050" y="285750"/>
                </a:cubicBezTo>
                <a:cubicBezTo>
                  <a:pt x="400050" y="301521"/>
                  <a:pt x="387246" y="314325"/>
                  <a:pt x="371475" y="314325"/>
                </a:cubicBezTo>
                <a:close/>
                <a:moveTo>
                  <a:pt x="342900" y="342900"/>
                </a:moveTo>
                <a:cubicBezTo>
                  <a:pt x="342900" y="358671"/>
                  <a:pt x="330096" y="371475"/>
                  <a:pt x="314325" y="371475"/>
                </a:cubicBezTo>
                <a:cubicBezTo>
                  <a:pt x="298554" y="371475"/>
                  <a:pt x="285750" y="358671"/>
                  <a:pt x="285750" y="342900"/>
                </a:cubicBezTo>
                <a:cubicBezTo>
                  <a:pt x="285750" y="327129"/>
                  <a:pt x="298554" y="314325"/>
                  <a:pt x="314325" y="314325"/>
                </a:cubicBezTo>
                <a:cubicBezTo>
                  <a:pt x="330096" y="314325"/>
                  <a:pt x="342900" y="327129"/>
                  <a:pt x="342900" y="342900"/>
                </a:cubicBezTo>
                <a:close/>
              </a:path>
            </a:pathLst>
          </a:custGeom>
          <a:solidFill>
            <a:srgbClr val="4A89DC"/>
          </a:solidFill>
          <a:ln/>
        </p:spPr>
      </p:sp>
      <p:sp>
        <p:nvSpPr>
          <p:cNvPr id="11" name="Text 8"/>
          <p:cNvSpPr/>
          <p:nvPr/>
        </p:nvSpPr>
        <p:spPr>
          <a:xfrm>
            <a:off x="6892449" y="3505200"/>
            <a:ext cx="1231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3. 解码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6186488" y="3860800"/>
            <a:ext cx="2641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重建标签，解算ID与指令。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10039350" y="2915920"/>
            <a:ext cx="571500" cy="457200"/>
          </a:xfrm>
          <a:custGeom>
            <a:avLst/>
            <a:gdLst/>
            <a:ahLst/>
            <a:cxnLst/>
            <a:rect l="l" t="t" r="r" b="b"/>
            <a:pathLst>
              <a:path w="571500" h="457200">
                <a:moveTo>
                  <a:pt x="514350" y="42863"/>
                </a:moveTo>
                <a:cubicBezTo>
                  <a:pt x="514350" y="32951"/>
                  <a:pt x="509260" y="23753"/>
                  <a:pt x="500777" y="18574"/>
                </a:cubicBezTo>
                <a:cubicBezTo>
                  <a:pt x="492294" y="13395"/>
                  <a:pt x="481846" y="12859"/>
                  <a:pt x="473006" y="17324"/>
                </a:cubicBezTo>
                <a:lnTo>
                  <a:pt x="369243" y="69205"/>
                </a:lnTo>
                <a:lnTo>
                  <a:pt x="209044" y="15716"/>
                </a:lnTo>
                <a:cubicBezTo>
                  <a:pt x="201811" y="13305"/>
                  <a:pt x="194042" y="13841"/>
                  <a:pt x="187256" y="17234"/>
                </a:cubicBezTo>
                <a:lnTo>
                  <a:pt x="72956" y="74384"/>
                </a:lnTo>
                <a:cubicBezTo>
                  <a:pt x="63222" y="79296"/>
                  <a:pt x="57150" y="89208"/>
                  <a:pt x="57150" y="100013"/>
                </a:cubicBezTo>
                <a:lnTo>
                  <a:pt x="57150" y="414338"/>
                </a:lnTo>
                <a:cubicBezTo>
                  <a:pt x="57150" y="424249"/>
                  <a:pt x="62240" y="433447"/>
                  <a:pt x="70723" y="438626"/>
                </a:cubicBezTo>
                <a:cubicBezTo>
                  <a:pt x="79206" y="443805"/>
                  <a:pt x="89654" y="444341"/>
                  <a:pt x="98494" y="439876"/>
                </a:cubicBezTo>
                <a:lnTo>
                  <a:pt x="202168" y="387995"/>
                </a:lnTo>
                <a:lnTo>
                  <a:pt x="356920" y="439609"/>
                </a:lnTo>
                <a:cubicBezTo>
                  <a:pt x="353080" y="433894"/>
                  <a:pt x="349329" y="427911"/>
                  <a:pt x="345668" y="421838"/>
                </a:cubicBezTo>
                <a:cubicBezTo>
                  <a:pt x="335846" y="405497"/>
                  <a:pt x="326112" y="386745"/>
                  <a:pt x="318879" y="366653"/>
                </a:cubicBezTo>
                <a:lnTo>
                  <a:pt x="228511" y="336560"/>
                </a:lnTo>
                <a:lnTo>
                  <a:pt x="228511" y="82510"/>
                </a:lnTo>
                <a:lnTo>
                  <a:pt x="342811" y="120640"/>
                </a:lnTo>
                <a:lnTo>
                  <a:pt x="342811" y="209312"/>
                </a:lnTo>
                <a:cubicBezTo>
                  <a:pt x="370493" y="177344"/>
                  <a:pt x="411569" y="157162"/>
                  <a:pt x="457111" y="157162"/>
                </a:cubicBezTo>
                <a:cubicBezTo>
                  <a:pt x="477292" y="157162"/>
                  <a:pt x="496580" y="161092"/>
                  <a:pt x="514261" y="168325"/>
                </a:cubicBezTo>
                <a:lnTo>
                  <a:pt x="514350" y="42863"/>
                </a:lnTo>
                <a:close/>
                <a:moveTo>
                  <a:pt x="457200" y="200025"/>
                </a:moveTo>
                <a:cubicBezTo>
                  <a:pt x="397996" y="200025"/>
                  <a:pt x="350044" y="247174"/>
                  <a:pt x="350044" y="305306"/>
                </a:cubicBezTo>
                <a:cubicBezTo>
                  <a:pt x="350044" y="366832"/>
                  <a:pt x="407283" y="439609"/>
                  <a:pt x="438090" y="474345"/>
                </a:cubicBezTo>
                <a:cubicBezTo>
                  <a:pt x="448449" y="485954"/>
                  <a:pt x="466040" y="485954"/>
                  <a:pt x="476399" y="474345"/>
                </a:cubicBezTo>
                <a:cubicBezTo>
                  <a:pt x="507206" y="439609"/>
                  <a:pt x="564446" y="366832"/>
                  <a:pt x="564446" y="305306"/>
                </a:cubicBezTo>
                <a:cubicBezTo>
                  <a:pt x="564446" y="247174"/>
                  <a:pt x="516493" y="200025"/>
                  <a:pt x="457289" y="200025"/>
                </a:cubicBezTo>
                <a:close/>
                <a:moveTo>
                  <a:pt x="421481" y="307181"/>
                </a:moveTo>
                <a:cubicBezTo>
                  <a:pt x="421481" y="287468"/>
                  <a:pt x="437486" y="271463"/>
                  <a:pt x="457200" y="271463"/>
                </a:cubicBezTo>
                <a:cubicBezTo>
                  <a:pt x="476914" y="271463"/>
                  <a:pt x="492919" y="287468"/>
                  <a:pt x="492919" y="307181"/>
                </a:cubicBezTo>
                <a:cubicBezTo>
                  <a:pt x="492919" y="326895"/>
                  <a:pt x="476914" y="342900"/>
                  <a:pt x="457200" y="342900"/>
                </a:cubicBezTo>
                <a:cubicBezTo>
                  <a:pt x="437486" y="342900"/>
                  <a:pt x="421481" y="326895"/>
                  <a:pt x="421481" y="307181"/>
                </a:cubicBezTo>
                <a:close/>
              </a:path>
            </a:pathLst>
          </a:custGeom>
          <a:solidFill>
            <a:srgbClr val="4A89DC"/>
          </a:solidFill>
          <a:ln/>
        </p:spPr>
      </p:sp>
      <p:sp>
        <p:nvSpPr>
          <p:cNvPr id="14" name="Text 11"/>
          <p:cNvSpPr/>
          <p:nvPr/>
        </p:nvSpPr>
        <p:spPr>
          <a:xfrm>
            <a:off x="9711849" y="3505200"/>
            <a:ext cx="1231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4. 姿态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9039225" y="3860800"/>
            <a:ext cx="2565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三角化得出机器人x, y, θ。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254000" y="4648200"/>
            <a:ext cx="11684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全链路在ESP32-S3上 </a:t>
            </a:r>
            <a:pPr algn="ctr" indent="0" marL="0">
              <a:lnSpc>
                <a:spcPct val="130000"/>
              </a:lnSpc>
              <a:buNone/>
            </a:pPr>
            <a:r>
              <a:rPr lang="en-US" sz="2000" dirty="0">
                <a:solidFill>
                  <a:srgbClr val="2E70C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&lt; 50 ms</a:t>
            </a:r>
            <a:pPr algn="ctr"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0F2F5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完成，满足实时导航闭环需求。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254000" y="3479800"/>
            <a:ext cx="11684000" cy="50800"/>
          </a:xfrm>
          <a:custGeom>
            <a:avLst/>
            <a:gdLst/>
            <a:ahLst/>
            <a:cxnLst/>
            <a:rect l="l" t="t" r="r" b="b"/>
            <a:pathLst>
              <a:path w="11684000" h="50800">
                <a:moveTo>
                  <a:pt x="0" y="0"/>
                </a:moveTo>
                <a:lnTo>
                  <a:pt x="11684000" y="0"/>
                </a:lnTo>
                <a:lnTo>
                  <a:pt x="116840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81B0E9"/>
          </a:solidFill>
          <a:ln/>
        </p:spPr>
      </p:sp>
    </p:spTree>
  </p:cSld>
  <p:clrMapOvr>
    <a:masterClrMapping/>
  </p:clrMapOvr>
  <p:transition>
    <p:fade/>
    <p:spd val="me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" y="1"/>
            <a:ext cx="12192000" cy="6858000"/>
          </a:xfrm>
          <a:prstGeom prst="rect">
            <a:avLst/>
          </a:prstGeom>
          <a:gradFill rotWithShape="1" flip="none">
            <a:gsLst>
              <a:gs pos="0">
                <a:srgbClr val="FFFFFF"/>
              </a:gs>
              <a:gs pos="81000">
                <a:srgbClr val="F0F8FF"/>
              </a:gs>
              <a:gs pos="100000">
                <a:srgbClr val="F0F8F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1" y="1"/>
            <a:ext cx="12192000" cy="6858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0" y="5432425"/>
            <a:ext cx="12192000" cy="864870"/>
          </a:xfrm>
          <a:custGeom>
            <a:avLst/>
            <a:gdLst/>
            <a:ahLst/>
            <a:cxnLst/>
            <a:rect l="l" t="t" r="r" b="b"/>
            <a:pathLst>
              <a:path w="12192000" h="864870">
                <a:moveTo>
                  <a:pt x="12192000" y="61685"/>
                </a:moveTo>
                <a:lnTo>
                  <a:pt x="12192000" y="864870"/>
                </a:lnTo>
                <a:lnTo>
                  <a:pt x="0" y="864870"/>
                </a:lnTo>
                <a:lnTo>
                  <a:pt x="0" y="65089"/>
                </a:lnTo>
                <a:lnTo>
                  <a:pt x="136525" y="45945"/>
                </a:lnTo>
                <a:lnTo>
                  <a:pt x="278130" y="29779"/>
                </a:lnTo>
                <a:lnTo>
                  <a:pt x="420370" y="17017"/>
                </a:lnTo>
                <a:lnTo>
                  <a:pt x="561975" y="8083"/>
                </a:lnTo>
                <a:lnTo>
                  <a:pt x="703580" y="2552"/>
                </a:lnTo>
                <a:lnTo>
                  <a:pt x="845185" y="0"/>
                </a:lnTo>
                <a:lnTo>
                  <a:pt x="986790" y="425"/>
                </a:lnTo>
                <a:lnTo>
                  <a:pt x="1128395" y="3829"/>
                </a:lnTo>
                <a:lnTo>
                  <a:pt x="1270635" y="10210"/>
                </a:lnTo>
                <a:lnTo>
                  <a:pt x="1412240" y="18718"/>
                </a:lnTo>
                <a:lnTo>
                  <a:pt x="1553845" y="29779"/>
                </a:lnTo>
                <a:lnTo>
                  <a:pt x="1695450" y="42967"/>
                </a:lnTo>
                <a:lnTo>
                  <a:pt x="1837055" y="58282"/>
                </a:lnTo>
                <a:lnTo>
                  <a:pt x="1978660" y="75299"/>
                </a:lnTo>
                <a:lnTo>
                  <a:pt x="2120265" y="94017"/>
                </a:lnTo>
                <a:lnTo>
                  <a:pt x="2262505" y="114437"/>
                </a:lnTo>
                <a:lnTo>
                  <a:pt x="2404110" y="136133"/>
                </a:lnTo>
                <a:lnTo>
                  <a:pt x="2545715" y="159105"/>
                </a:lnTo>
                <a:lnTo>
                  <a:pt x="2687320" y="183354"/>
                </a:lnTo>
                <a:lnTo>
                  <a:pt x="2828925" y="208454"/>
                </a:lnTo>
                <a:lnTo>
                  <a:pt x="2970530" y="233979"/>
                </a:lnTo>
                <a:lnTo>
                  <a:pt x="3112770" y="260354"/>
                </a:lnTo>
                <a:lnTo>
                  <a:pt x="3254375" y="286730"/>
                </a:lnTo>
                <a:lnTo>
                  <a:pt x="3395980" y="313957"/>
                </a:lnTo>
                <a:lnTo>
                  <a:pt x="3537585" y="340758"/>
                </a:lnTo>
                <a:lnTo>
                  <a:pt x="3679190" y="367559"/>
                </a:lnTo>
                <a:lnTo>
                  <a:pt x="3820795" y="394360"/>
                </a:lnTo>
                <a:lnTo>
                  <a:pt x="3963035" y="420736"/>
                </a:lnTo>
                <a:lnTo>
                  <a:pt x="4104640" y="446261"/>
                </a:lnTo>
                <a:lnTo>
                  <a:pt x="4246245" y="471361"/>
                </a:lnTo>
                <a:lnTo>
                  <a:pt x="4387850" y="495609"/>
                </a:lnTo>
                <a:lnTo>
                  <a:pt x="4529455" y="518582"/>
                </a:lnTo>
                <a:lnTo>
                  <a:pt x="4671060" y="540278"/>
                </a:lnTo>
                <a:lnTo>
                  <a:pt x="4813300" y="560698"/>
                </a:lnTo>
                <a:lnTo>
                  <a:pt x="4954905" y="579416"/>
                </a:lnTo>
                <a:lnTo>
                  <a:pt x="5096510" y="596433"/>
                </a:lnTo>
                <a:lnTo>
                  <a:pt x="5238115" y="611748"/>
                </a:lnTo>
                <a:lnTo>
                  <a:pt x="5379720" y="624936"/>
                </a:lnTo>
                <a:lnTo>
                  <a:pt x="5521325" y="635996"/>
                </a:lnTo>
                <a:lnTo>
                  <a:pt x="5662930" y="644505"/>
                </a:lnTo>
                <a:lnTo>
                  <a:pt x="5805170" y="650886"/>
                </a:lnTo>
                <a:lnTo>
                  <a:pt x="5946775" y="654289"/>
                </a:lnTo>
                <a:lnTo>
                  <a:pt x="6088380" y="654715"/>
                </a:lnTo>
                <a:lnTo>
                  <a:pt x="6108065" y="654289"/>
                </a:lnTo>
                <a:lnTo>
                  <a:pt x="6128385" y="654715"/>
                </a:lnTo>
                <a:lnTo>
                  <a:pt x="6269990" y="654289"/>
                </a:lnTo>
                <a:lnTo>
                  <a:pt x="6411595" y="650886"/>
                </a:lnTo>
                <a:lnTo>
                  <a:pt x="6553835" y="644505"/>
                </a:lnTo>
                <a:lnTo>
                  <a:pt x="6695440" y="635996"/>
                </a:lnTo>
                <a:lnTo>
                  <a:pt x="6837045" y="624936"/>
                </a:lnTo>
                <a:lnTo>
                  <a:pt x="6978650" y="611748"/>
                </a:lnTo>
                <a:lnTo>
                  <a:pt x="7120255" y="596433"/>
                </a:lnTo>
                <a:lnTo>
                  <a:pt x="7261860" y="579416"/>
                </a:lnTo>
                <a:lnTo>
                  <a:pt x="7403465" y="560698"/>
                </a:lnTo>
                <a:lnTo>
                  <a:pt x="7545705" y="540278"/>
                </a:lnTo>
                <a:lnTo>
                  <a:pt x="7687310" y="518582"/>
                </a:lnTo>
                <a:lnTo>
                  <a:pt x="7828915" y="495609"/>
                </a:lnTo>
                <a:lnTo>
                  <a:pt x="7970520" y="471361"/>
                </a:lnTo>
                <a:lnTo>
                  <a:pt x="8112125" y="446261"/>
                </a:lnTo>
                <a:lnTo>
                  <a:pt x="8253730" y="420736"/>
                </a:lnTo>
                <a:lnTo>
                  <a:pt x="8395970" y="394360"/>
                </a:lnTo>
                <a:lnTo>
                  <a:pt x="8537575" y="367559"/>
                </a:lnTo>
                <a:lnTo>
                  <a:pt x="8679180" y="340758"/>
                </a:lnTo>
                <a:lnTo>
                  <a:pt x="8820785" y="313957"/>
                </a:lnTo>
                <a:lnTo>
                  <a:pt x="8962390" y="286730"/>
                </a:lnTo>
                <a:lnTo>
                  <a:pt x="9103995" y="260354"/>
                </a:lnTo>
                <a:lnTo>
                  <a:pt x="9246235" y="233979"/>
                </a:lnTo>
                <a:lnTo>
                  <a:pt x="9387840" y="208454"/>
                </a:lnTo>
                <a:lnTo>
                  <a:pt x="9529445" y="183354"/>
                </a:lnTo>
                <a:lnTo>
                  <a:pt x="9671050" y="159105"/>
                </a:lnTo>
                <a:lnTo>
                  <a:pt x="9812655" y="136133"/>
                </a:lnTo>
                <a:lnTo>
                  <a:pt x="9954260" y="114437"/>
                </a:lnTo>
                <a:lnTo>
                  <a:pt x="10096500" y="94017"/>
                </a:lnTo>
                <a:lnTo>
                  <a:pt x="10238105" y="75299"/>
                </a:lnTo>
                <a:lnTo>
                  <a:pt x="10379710" y="58282"/>
                </a:lnTo>
                <a:lnTo>
                  <a:pt x="10521315" y="42967"/>
                </a:lnTo>
                <a:lnTo>
                  <a:pt x="10662920" y="29779"/>
                </a:lnTo>
                <a:lnTo>
                  <a:pt x="10804525" y="18718"/>
                </a:lnTo>
                <a:lnTo>
                  <a:pt x="10946130" y="10210"/>
                </a:lnTo>
                <a:lnTo>
                  <a:pt x="11088370" y="3829"/>
                </a:lnTo>
                <a:lnTo>
                  <a:pt x="11229975" y="425"/>
                </a:lnTo>
                <a:lnTo>
                  <a:pt x="11371580" y="0"/>
                </a:lnTo>
                <a:lnTo>
                  <a:pt x="11513185" y="2552"/>
                </a:lnTo>
                <a:lnTo>
                  <a:pt x="11654790" y="8083"/>
                </a:lnTo>
                <a:lnTo>
                  <a:pt x="11796395" y="17017"/>
                </a:lnTo>
                <a:lnTo>
                  <a:pt x="11938635" y="29779"/>
                </a:lnTo>
                <a:lnTo>
                  <a:pt x="12080240" y="45945"/>
                </a:lnTo>
                <a:lnTo>
                  <a:pt x="12192000" y="61685"/>
                </a:lnTo>
                <a:close/>
              </a:path>
            </a:pathLst>
          </a:custGeom>
          <a:gradFill rotWithShape="1" flip="none">
            <a:gsLst>
              <a:gs pos="0">
                <a:srgbClr val="F8AA5C"/>
              </a:gs>
              <a:gs pos="58000">
                <a:srgbClr val="FBCC9D"/>
              </a:gs>
              <a:gs pos="99000">
                <a:srgbClr val="FDEEDE"/>
              </a:gs>
              <a:gs pos="100000">
                <a:srgbClr val="FDEEDE"/>
              </a:gs>
            </a:gsLst>
            <a:lin ang="0" scaled="1"/>
          </a:gradFill>
          <a:ln/>
        </p:spPr>
      </p:sp>
      <p:sp>
        <p:nvSpPr>
          <p:cNvPr id="5" name="Text 3"/>
          <p:cNvSpPr/>
          <p:nvPr/>
        </p:nvSpPr>
        <p:spPr>
          <a:xfrm>
            <a:off x="0" y="5432425"/>
            <a:ext cx="12192000" cy="8648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0" y="5594985"/>
            <a:ext cx="12192000" cy="1263015"/>
          </a:xfrm>
          <a:custGeom>
            <a:avLst/>
            <a:gdLst/>
            <a:ahLst/>
            <a:cxnLst/>
            <a:rect l="l" t="t" r="r" b="b"/>
            <a:pathLst>
              <a:path w="12192000" h="1263015">
                <a:moveTo>
                  <a:pt x="12192000" y="882546"/>
                </a:moveTo>
                <a:lnTo>
                  <a:pt x="12192000" y="1263015"/>
                </a:lnTo>
                <a:lnTo>
                  <a:pt x="0" y="1263015"/>
                </a:lnTo>
                <a:lnTo>
                  <a:pt x="0" y="65426"/>
                </a:lnTo>
                <a:lnTo>
                  <a:pt x="136525" y="46225"/>
                </a:lnTo>
                <a:lnTo>
                  <a:pt x="278130" y="29869"/>
                </a:lnTo>
                <a:lnTo>
                  <a:pt x="420370" y="17068"/>
                </a:lnTo>
                <a:lnTo>
                  <a:pt x="561975" y="7823"/>
                </a:lnTo>
                <a:lnTo>
                  <a:pt x="703580" y="2845"/>
                </a:lnTo>
                <a:lnTo>
                  <a:pt x="845185" y="0"/>
                </a:lnTo>
                <a:lnTo>
                  <a:pt x="986790" y="711"/>
                </a:lnTo>
                <a:lnTo>
                  <a:pt x="1128395" y="3556"/>
                </a:lnTo>
                <a:lnTo>
                  <a:pt x="1270635" y="9956"/>
                </a:lnTo>
                <a:lnTo>
                  <a:pt x="1412240" y="18490"/>
                </a:lnTo>
                <a:lnTo>
                  <a:pt x="1553845" y="29869"/>
                </a:lnTo>
                <a:lnTo>
                  <a:pt x="1695450" y="42669"/>
                </a:lnTo>
                <a:lnTo>
                  <a:pt x="1837055" y="58315"/>
                </a:lnTo>
                <a:lnTo>
                  <a:pt x="1978660" y="75383"/>
                </a:lnTo>
                <a:lnTo>
                  <a:pt x="2120265" y="93873"/>
                </a:lnTo>
                <a:lnTo>
                  <a:pt x="2262505" y="114496"/>
                </a:lnTo>
                <a:lnTo>
                  <a:pt x="2404110" y="135831"/>
                </a:lnTo>
                <a:lnTo>
                  <a:pt x="2545715" y="159299"/>
                </a:lnTo>
                <a:lnTo>
                  <a:pt x="2687320" y="183479"/>
                </a:lnTo>
                <a:lnTo>
                  <a:pt x="2828925" y="208369"/>
                </a:lnTo>
                <a:lnTo>
                  <a:pt x="2970530" y="233971"/>
                </a:lnTo>
                <a:lnTo>
                  <a:pt x="3112770" y="260283"/>
                </a:lnTo>
                <a:lnTo>
                  <a:pt x="3254375" y="286596"/>
                </a:lnTo>
                <a:lnTo>
                  <a:pt x="3395980" y="314331"/>
                </a:lnTo>
                <a:lnTo>
                  <a:pt x="3537585" y="340644"/>
                </a:lnTo>
                <a:lnTo>
                  <a:pt x="3679190" y="367668"/>
                </a:lnTo>
                <a:lnTo>
                  <a:pt x="3820795" y="394692"/>
                </a:lnTo>
                <a:lnTo>
                  <a:pt x="3963035" y="421005"/>
                </a:lnTo>
                <a:lnTo>
                  <a:pt x="4104640" y="446607"/>
                </a:lnTo>
                <a:lnTo>
                  <a:pt x="4246245" y="471497"/>
                </a:lnTo>
                <a:lnTo>
                  <a:pt x="4387850" y="495676"/>
                </a:lnTo>
                <a:lnTo>
                  <a:pt x="4529455" y="518434"/>
                </a:lnTo>
                <a:lnTo>
                  <a:pt x="4671060" y="540479"/>
                </a:lnTo>
                <a:lnTo>
                  <a:pt x="4813300" y="561103"/>
                </a:lnTo>
                <a:lnTo>
                  <a:pt x="4954905" y="579593"/>
                </a:lnTo>
                <a:lnTo>
                  <a:pt x="5096510" y="596661"/>
                </a:lnTo>
                <a:lnTo>
                  <a:pt x="5238115" y="611595"/>
                </a:lnTo>
                <a:lnTo>
                  <a:pt x="5379720" y="625107"/>
                </a:lnTo>
                <a:lnTo>
                  <a:pt x="5521325" y="636486"/>
                </a:lnTo>
                <a:lnTo>
                  <a:pt x="5662930" y="645019"/>
                </a:lnTo>
                <a:lnTo>
                  <a:pt x="5805170" y="650709"/>
                </a:lnTo>
                <a:lnTo>
                  <a:pt x="5946775" y="654265"/>
                </a:lnTo>
                <a:lnTo>
                  <a:pt x="6088380" y="654976"/>
                </a:lnTo>
                <a:lnTo>
                  <a:pt x="6108065" y="654265"/>
                </a:lnTo>
                <a:lnTo>
                  <a:pt x="6128385" y="654976"/>
                </a:lnTo>
                <a:lnTo>
                  <a:pt x="6269990" y="654265"/>
                </a:lnTo>
                <a:lnTo>
                  <a:pt x="6411595" y="650709"/>
                </a:lnTo>
                <a:lnTo>
                  <a:pt x="6553835" y="645019"/>
                </a:lnTo>
                <a:lnTo>
                  <a:pt x="6695440" y="636486"/>
                </a:lnTo>
                <a:lnTo>
                  <a:pt x="6837045" y="625107"/>
                </a:lnTo>
                <a:lnTo>
                  <a:pt x="6978650" y="611595"/>
                </a:lnTo>
                <a:lnTo>
                  <a:pt x="7120255" y="596661"/>
                </a:lnTo>
                <a:lnTo>
                  <a:pt x="7261860" y="579593"/>
                </a:lnTo>
                <a:lnTo>
                  <a:pt x="7403465" y="561103"/>
                </a:lnTo>
                <a:lnTo>
                  <a:pt x="7545705" y="540479"/>
                </a:lnTo>
                <a:lnTo>
                  <a:pt x="7687310" y="518434"/>
                </a:lnTo>
                <a:lnTo>
                  <a:pt x="7828915" y="495676"/>
                </a:lnTo>
                <a:lnTo>
                  <a:pt x="7970520" y="471497"/>
                </a:lnTo>
                <a:lnTo>
                  <a:pt x="8112125" y="446607"/>
                </a:lnTo>
                <a:lnTo>
                  <a:pt x="8253730" y="421005"/>
                </a:lnTo>
                <a:lnTo>
                  <a:pt x="8395970" y="394692"/>
                </a:lnTo>
                <a:lnTo>
                  <a:pt x="8537575" y="367668"/>
                </a:lnTo>
                <a:lnTo>
                  <a:pt x="8679180" y="340644"/>
                </a:lnTo>
                <a:lnTo>
                  <a:pt x="8820785" y="314331"/>
                </a:lnTo>
                <a:lnTo>
                  <a:pt x="8962390" y="286596"/>
                </a:lnTo>
                <a:lnTo>
                  <a:pt x="9103995" y="260283"/>
                </a:lnTo>
                <a:lnTo>
                  <a:pt x="9246235" y="233971"/>
                </a:lnTo>
                <a:lnTo>
                  <a:pt x="9387840" y="208369"/>
                </a:lnTo>
                <a:lnTo>
                  <a:pt x="9529445" y="183479"/>
                </a:lnTo>
                <a:lnTo>
                  <a:pt x="9671050" y="159299"/>
                </a:lnTo>
                <a:lnTo>
                  <a:pt x="9812655" y="135831"/>
                </a:lnTo>
                <a:lnTo>
                  <a:pt x="9954260" y="114496"/>
                </a:lnTo>
                <a:lnTo>
                  <a:pt x="10096500" y="93873"/>
                </a:lnTo>
                <a:lnTo>
                  <a:pt x="10238105" y="75383"/>
                </a:lnTo>
                <a:lnTo>
                  <a:pt x="10379710" y="58315"/>
                </a:lnTo>
                <a:lnTo>
                  <a:pt x="10521315" y="42669"/>
                </a:lnTo>
                <a:lnTo>
                  <a:pt x="10662920" y="29869"/>
                </a:lnTo>
                <a:lnTo>
                  <a:pt x="10804525" y="18490"/>
                </a:lnTo>
                <a:lnTo>
                  <a:pt x="10946130" y="9956"/>
                </a:lnTo>
                <a:lnTo>
                  <a:pt x="11088370" y="3556"/>
                </a:lnTo>
                <a:lnTo>
                  <a:pt x="11229975" y="711"/>
                </a:lnTo>
                <a:lnTo>
                  <a:pt x="11371580" y="0"/>
                </a:lnTo>
                <a:lnTo>
                  <a:pt x="11513185" y="2845"/>
                </a:lnTo>
                <a:lnTo>
                  <a:pt x="11654790" y="7823"/>
                </a:lnTo>
                <a:lnTo>
                  <a:pt x="11796395" y="17068"/>
                </a:lnTo>
                <a:lnTo>
                  <a:pt x="11938635" y="29869"/>
                </a:lnTo>
                <a:lnTo>
                  <a:pt x="12080240" y="46225"/>
                </a:lnTo>
                <a:lnTo>
                  <a:pt x="12192000" y="61871"/>
                </a:lnTo>
                <a:lnTo>
                  <a:pt x="12192000" y="882546"/>
                </a:lnTo>
                <a:close/>
              </a:path>
            </a:pathLst>
          </a:custGeom>
          <a:solidFill>
            <a:srgbClr val="056EE1"/>
          </a:solidFill>
          <a:ln/>
        </p:spPr>
      </p:sp>
      <p:sp>
        <p:nvSpPr>
          <p:cNvPr id="7" name="Text 5"/>
          <p:cNvSpPr/>
          <p:nvPr/>
        </p:nvSpPr>
        <p:spPr>
          <a:xfrm>
            <a:off x="0" y="5594985"/>
            <a:ext cx="12192000" cy="12630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8" name="Image 0" descr="https://kimi-img.moonshot.cn/pub/slides/slides_tmpl/image/25-10-09-17:19:39-d3jnsaos8jdo4os5dlug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04490" y="962025"/>
            <a:ext cx="6382385" cy="6108065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2725420" y="2994025"/>
            <a:ext cx="6598920" cy="180784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5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MOSK 编码术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11106785" y="693737"/>
            <a:ext cx="235520" cy="0"/>
          </a:xfrm>
          <a:prstGeom prst="line">
            <a:avLst/>
          </a:prstGeom>
          <a:noFill/>
          <a:ln w="31750">
            <a:solidFill>
              <a:srgbClr val="056EE1"/>
            </a:solidFill>
            <a:prstDash val="solid"/>
            <a:headEnd type="none"/>
            <a:tailEnd type="none"/>
          </a:ln>
        </p:spPr>
      </p:sp>
      <p:sp>
        <p:nvSpPr>
          <p:cNvPr id="11" name="Shape 8"/>
          <p:cNvSpPr/>
          <p:nvPr/>
        </p:nvSpPr>
        <p:spPr>
          <a:xfrm>
            <a:off x="11106785" y="754697"/>
            <a:ext cx="235520" cy="0"/>
          </a:xfrm>
          <a:prstGeom prst="line">
            <a:avLst/>
          </a:prstGeom>
          <a:noFill/>
          <a:ln w="31750">
            <a:solidFill>
              <a:srgbClr val="056EE1"/>
            </a:solidFill>
            <a:prstDash val="solid"/>
            <a:headEnd type="none"/>
            <a:tailEnd type="none"/>
          </a:ln>
        </p:spPr>
      </p:sp>
      <p:sp>
        <p:nvSpPr>
          <p:cNvPr id="12" name="Shape 9"/>
          <p:cNvSpPr/>
          <p:nvPr/>
        </p:nvSpPr>
        <p:spPr>
          <a:xfrm>
            <a:off x="11106785" y="815657"/>
            <a:ext cx="235520" cy="0"/>
          </a:xfrm>
          <a:prstGeom prst="line">
            <a:avLst/>
          </a:prstGeom>
          <a:noFill/>
          <a:ln w="31750">
            <a:solidFill>
              <a:srgbClr val="056EE1"/>
            </a:solidFill>
            <a:prstDash val="solid"/>
            <a:headEnd type="none"/>
            <a:tailEnd type="none"/>
          </a:ln>
        </p:spPr>
      </p:sp>
      <p:sp>
        <p:nvSpPr>
          <p:cNvPr id="13" name="Shape 10"/>
          <p:cNvSpPr/>
          <p:nvPr/>
        </p:nvSpPr>
        <p:spPr>
          <a:xfrm>
            <a:off x="2725420" y="1268730"/>
            <a:ext cx="6598920" cy="180784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2725420" y="1268730"/>
            <a:ext cx="6598920" cy="18078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12000" dirty="0">
                <a:solidFill>
                  <a:srgbClr val="056EE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4CC0"/>
      </a:accent1>
      <a:accent2>
        <a:srgbClr val="00B0F0"/>
      </a:accent2>
      <a:accent3>
        <a:srgbClr val="1D3EBF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Polaris：无视觉磁感知的定位新范式</dc:title>
  <dc:subject>Polaris：无视觉磁感知的定位新范式</dc:subject>
  <dc:creator>Kimi</dc:creator>
  <cp:lastModifiedBy>Kimi</cp:lastModifiedBy>
  <cp:revision>1</cp:revision>
  <dcterms:created xsi:type="dcterms:W3CDTF">2025-10-13T11:32:45Z</dcterms:created>
  <dcterms:modified xsi:type="dcterms:W3CDTF">2025-10-13T11:32:45Z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{"Label":"Polaris：无视觉磁感知的定位新范式","ContentProducer":"001191110108MACG2KBH8F10000","ProduceID":"d3mdvf8s8jdhmc70m0p0","ReservedCode1":"","ContentPropagator":"001191110108MACG2KBH8F20000","PropagateID":"d3mdvf8s8jdhmc70m0p0","ReservedCode2":""}</vt:lpwstr>
  </property>
</Properties>
</file>